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sldIdLst>
    <p:sldId id="256" r:id="rId2"/>
    <p:sldId id="30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9" r:id="rId53"/>
    <p:sldId id="306" r:id="rId54"/>
    <p:sldId id="310" r:id="rId55"/>
    <p:sldId id="307" r:id="rId56"/>
    <p:sldId id="311" r:id="rId57"/>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6" pos="2880">
          <p15:clr>
            <a:srgbClr val="A4A3A4"/>
          </p15:clr>
        </p15:guide>
        <p15:guide id="7" orient="horz" pos="180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iuNjcHcYV0k+D7D01VOjmcCPGBf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4639"/>
    <a:srgbClr val="FCC8C4"/>
    <a:srgbClr val="D1EFF4"/>
    <a:srgbClr val="7150A0"/>
    <a:srgbClr val="E3DCED"/>
    <a:srgbClr val="02035B"/>
    <a:srgbClr val="808799"/>
    <a:srgbClr val="8FC53F"/>
    <a:srgbClr val="FDC212"/>
    <a:srgbClr val="00B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110913-24A9-4800-9235-3688E2287562}">
  <a:tblStyle styleId="{F1110913-24A9-4800-9235-3688E2287562}" styleName="Table_0">
    <a:wholeTbl>
      <a:tcTxStyle b="off" i="off">
        <a:font>
          <a:latin typeface="Calibri"/>
          <a:ea typeface="Calibri"/>
          <a:cs typeface="Calibri"/>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20000"/>
            </a:schemeClr>
          </a:solidFill>
        </a:fill>
      </a:tcStyle>
    </a:band1H>
    <a:band2H>
      <a:tcTxStyle/>
      <a:tcStyle>
        <a:tcBdr/>
      </a:tcStyle>
    </a:band2H>
    <a:band1V>
      <a:tcTxStyle/>
      <a:tcStyle>
        <a:tcBdr/>
        <a:fill>
          <a:solidFill>
            <a:schemeClr val="accent5">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70"/>
    <p:restoredTop sz="94628"/>
  </p:normalViewPr>
  <p:slideViewPr>
    <p:cSldViewPr snapToGrid="0">
      <p:cViewPr varScale="1">
        <p:scale>
          <a:sx n="129" d="100"/>
          <a:sy n="129" d="100"/>
        </p:scale>
        <p:origin x="1350" y="120"/>
      </p:cViewPr>
      <p:guideLst>
        <p:guide pos="2880"/>
        <p:guide orient="horz" pos="180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 name="Google Shape;22;p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9: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2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9: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3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3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3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3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3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3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39: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4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4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4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4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4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4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4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4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49: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5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5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5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 name="Google Shape;64;p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200" dirty="0"/>
              <a:t>La </a:t>
            </a:r>
            <a:r>
              <a:rPr lang="en-US" sz="1200" dirty="0" err="1"/>
              <a:t>transmisión</a:t>
            </a:r>
            <a:r>
              <a:rPr lang="en-US" sz="1200" dirty="0"/>
              <a:t> del </a:t>
            </a:r>
            <a:r>
              <a:rPr lang="en-US" sz="1200" dirty="0" err="1"/>
              <a:t>pedido</a:t>
            </a:r>
            <a:r>
              <a:rPr lang="en-US" sz="1200" dirty="0"/>
              <a:t> se </a:t>
            </a:r>
            <a:r>
              <a:rPr lang="en-US" sz="1200" dirty="0" err="1"/>
              <a:t>realiza</a:t>
            </a:r>
            <a:r>
              <a:rPr lang="en-US" sz="1200" dirty="0"/>
              <a:t> de dos </a:t>
            </a:r>
            <a:r>
              <a:rPr lang="en-US" sz="1200" dirty="0" err="1"/>
              <a:t>formas</a:t>
            </a:r>
            <a:r>
              <a:rPr lang="en-US" sz="1200" dirty="0"/>
              <a:t>: manual y </a:t>
            </a:r>
            <a:r>
              <a:rPr lang="en-US" sz="1200" dirty="0" err="1"/>
              <a:t>electrónica</a:t>
            </a:r>
            <a:r>
              <a:rPr lang="en-US" sz="1200" dirty="0"/>
              <a:t>.</a:t>
            </a:r>
            <a:endParaRPr dirty="0"/>
          </a:p>
          <a:p>
            <a:pPr marL="171450" lvl="0" indent="-171450" algn="just" rtl="0">
              <a:spcBef>
                <a:spcPts val="0"/>
              </a:spcBef>
              <a:spcAft>
                <a:spcPts val="0"/>
              </a:spcAft>
              <a:buClr>
                <a:schemeClr val="dk1"/>
              </a:buClr>
              <a:buSzPts val="1200"/>
              <a:buFont typeface="Arial"/>
              <a:buChar char="•"/>
            </a:pPr>
            <a:r>
              <a:rPr lang="en-US" sz="1200" dirty="0"/>
              <a:t>La </a:t>
            </a:r>
            <a:r>
              <a:rPr lang="en-US" sz="1200" dirty="0" err="1"/>
              <a:t>transmisión</a:t>
            </a:r>
            <a:r>
              <a:rPr lang="en-US" sz="1200" dirty="0"/>
              <a:t> manual </a:t>
            </a:r>
            <a:r>
              <a:rPr lang="en-US" sz="1200" dirty="0" err="1"/>
              <a:t>incluye</a:t>
            </a:r>
            <a:r>
              <a:rPr lang="en-US" sz="1200" dirty="0"/>
              <a:t> </a:t>
            </a:r>
            <a:r>
              <a:rPr lang="en-US" sz="1200" dirty="0" err="1"/>
              <a:t>el</a:t>
            </a:r>
            <a:r>
              <a:rPr lang="en-US" sz="1200" dirty="0"/>
              <a:t> </a:t>
            </a:r>
            <a:r>
              <a:rPr lang="en-US" sz="1200" dirty="0" err="1"/>
              <a:t>envío</a:t>
            </a:r>
            <a:r>
              <a:rPr lang="en-US" sz="1200" dirty="0"/>
              <a:t> </a:t>
            </a:r>
            <a:r>
              <a:rPr lang="en-US" sz="1200" dirty="0" err="1"/>
              <a:t>por</a:t>
            </a:r>
            <a:r>
              <a:rPr lang="en-US" sz="1200" dirty="0"/>
              <a:t> </a:t>
            </a:r>
            <a:r>
              <a:rPr lang="en-US" sz="1200" dirty="0" err="1"/>
              <a:t>correo</a:t>
            </a:r>
            <a:r>
              <a:rPr lang="en-US" sz="1200" dirty="0"/>
              <a:t> (</a:t>
            </a:r>
            <a:r>
              <a:rPr lang="en-US" sz="1200" dirty="0" err="1"/>
              <a:t>mensajería</a:t>
            </a:r>
            <a:r>
              <a:rPr lang="en-US" sz="1200" dirty="0"/>
              <a:t>) o </a:t>
            </a:r>
            <a:r>
              <a:rPr lang="en-US" sz="1200" dirty="0" err="1"/>
              <a:t>mediante</a:t>
            </a:r>
            <a:r>
              <a:rPr lang="en-US" sz="1200" dirty="0"/>
              <a:t> </a:t>
            </a:r>
            <a:r>
              <a:rPr lang="en-US" sz="1200" dirty="0" err="1"/>
              <a:t>el</a:t>
            </a:r>
            <a:r>
              <a:rPr lang="en-US" sz="1200" dirty="0"/>
              <a:t> personal de </a:t>
            </a:r>
            <a:r>
              <a:rPr lang="en-US" sz="1200" dirty="0" err="1"/>
              <a:t>ventas</a:t>
            </a:r>
            <a:r>
              <a:rPr lang="en-US" sz="1200" dirty="0"/>
              <a:t>.</a:t>
            </a:r>
            <a:endParaRPr dirty="0"/>
          </a:p>
          <a:p>
            <a:pPr marL="171450" lvl="0" indent="-171450" algn="just" rtl="0">
              <a:spcBef>
                <a:spcPts val="0"/>
              </a:spcBef>
              <a:spcAft>
                <a:spcPts val="0"/>
              </a:spcAft>
              <a:buClr>
                <a:schemeClr val="dk1"/>
              </a:buClr>
              <a:buSzPts val="1200"/>
              <a:buFont typeface="Arial"/>
              <a:buChar char="•"/>
            </a:pPr>
            <a:r>
              <a:rPr lang="en-US" sz="1200" dirty="0"/>
              <a:t>La </a:t>
            </a:r>
            <a:r>
              <a:rPr lang="en-US" sz="1200" dirty="0" err="1"/>
              <a:t>transmisión</a:t>
            </a:r>
            <a:r>
              <a:rPr lang="en-US" sz="1200" dirty="0"/>
              <a:t> </a:t>
            </a:r>
            <a:r>
              <a:rPr lang="en-US" sz="1200" dirty="0" err="1"/>
              <a:t>electrónica</a:t>
            </a:r>
            <a:r>
              <a:rPr lang="en-US" sz="1200" dirty="0"/>
              <a:t> se </a:t>
            </a:r>
            <a:r>
              <a:rPr lang="en-US" sz="1200" dirty="0" err="1"/>
              <a:t>realiza</a:t>
            </a:r>
            <a:r>
              <a:rPr lang="en-US" sz="1200" dirty="0"/>
              <a:t> </a:t>
            </a:r>
            <a:r>
              <a:rPr lang="en-US" sz="1200" dirty="0" err="1"/>
              <a:t>mediante</a:t>
            </a:r>
            <a:r>
              <a:rPr lang="en-US" sz="1200" dirty="0"/>
              <a:t> </a:t>
            </a:r>
            <a:r>
              <a:rPr lang="en-US" sz="1200" dirty="0" err="1"/>
              <a:t>números</a:t>
            </a:r>
            <a:r>
              <a:rPr lang="en-US" sz="1200" dirty="0"/>
              <a:t> de </a:t>
            </a:r>
            <a:r>
              <a:rPr lang="en-US" sz="1200" dirty="0" err="1"/>
              <a:t>teléfono</a:t>
            </a:r>
            <a:r>
              <a:rPr lang="en-US" sz="1200" dirty="0"/>
              <a:t> </a:t>
            </a:r>
            <a:r>
              <a:rPr lang="en-US" sz="1200" dirty="0" err="1"/>
              <a:t>gratuitos</a:t>
            </a:r>
            <a:r>
              <a:rPr lang="en-US" sz="1200" dirty="0"/>
              <a:t> (0800), </a:t>
            </a:r>
            <a:r>
              <a:rPr lang="en-US" sz="1200" dirty="0" err="1"/>
              <a:t>páginas</a:t>
            </a:r>
            <a:r>
              <a:rPr lang="en-US" sz="1200" dirty="0"/>
              <a:t> web, software que </a:t>
            </a:r>
            <a:r>
              <a:rPr lang="en-US" sz="1200" dirty="0" err="1"/>
              <a:t>manejan</a:t>
            </a:r>
            <a:r>
              <a:rPr lang="en-US" sz="1200" dirty="0"/>
              <a:t> de </a:t>
            </a:r>
            <a:r>
              <a:rPr lang="en-US" sz="1200" dirty="0" err="1"/>
              <a:t>manera</a:t>
            </a:r>
            <a:r>
              <a:rPr lang="en-US" sz="1200" dirty="0"/>
              <a:t> </a:t>
            </a:r>
            <a:r>
              <a:rPr lang="en-US" sz="1200" dirty="0" err="1"/>
              <a:t>integrada</a:t>
            </a:r>
            <a:r>
              <a:rPr lang="en-US" sz="1200" dirty="0"/>
              <a:t> </a:t>
            </a:r>
            <a:r>
              <a:rPr lang="en-US" sz="1200" dirty="0" err="1"/>
              <a:t>algunas</a:t>
            </a:r>
            <a:r>
              <a:rPr lang="en-US" sz="1200" dirty="0"/>
              <a:t> </a:t>
            </a:r>
            <a:r>
              <a:rPr lang="en-US" sz="1200" dirty="0" err="1"/>
              <a:t>empresas</a:t>
            </a:r>
            <a:r>
              <a:rPr lang="en-US" sz="1200" dirty="0"/>
              <a:t>, fax, </a:t>
            </a:r>
            <a:r>
              <a:rPr lang="en-US" sz="1200" dirty="0" err="1"/>
              <a:t>correo</a:t>
            </a:r>
            <a:r>
              <a:rPr lang="en-US" sz="1200" dirty="0"/>
              <a:t> </a:t>
            </a:r>
            <a:r>
              <a:rPr lang="en-US" sz="1200" dirty="0" err="1"/>
              <a:t>electrónico</a:t>
            </a:r>
            <a:r>
              <a:rPr lang="en-US" sz="1200" dirty="0"/>
              <a:t> ,etc. (</a:t>
            </a:r>
            <a:r>
              <a:rPr lang="en-US" sz="1200" dirty="0" err="1"/>
              <a:t>más</a:t>
            </a:r>
            <a:r>
              <a:rPr lang="en-US" sz="1200" dirty="0"/>
              <a:t> </a:t>
            </a:r>
            <a:r>
              <a:rPr lang="en-US" sz="1200" dirty="0" err="1"/>
              <a:t>rápida</a:t>
            </a:r>
            <a:r>
              <a:rPr lang="en-US" sz="1200" dirty="0"/>
              <a:t> y </a:t>
            </a:r>
            <a:r>
              <a:rPr lang="en-US" sz="1200" dirty="0" err="1"/>
              <a:t>costos</a:t>
            </a:r>
            <a:r>
              <a:rPr lang="en-US" sz="1200" dirty="0"/>
              <a:t> </a:t>
            </a:r>
            <a:r>
              <a:rPr lang="en-US" sz="1200" dirty="0" err="1"/>
              <a:t>cada</a:t>
            </a:r>
            <a:r>
              <a:rPr lang="en-US" sz="1200" dirty="0"/>
              <a:t> </a:t>
            </a:r>
            <a:r>
              <a:rPr lang="en-US" sz="1200" dirty="0" err="1"/>
              <a:t>vez</a:t>
            </a:r>
            <a:r>
              <a:rPr lang="en-US" sz="1200" dirty="0"/>
              <a:t> </a:t>
            </a:r>
            <a:r>
              <a:rPr lang="en-US" sz="1200" dirty="0" err="1"/>
              <a:t>más</a:t>
            </a:r>
            <a:r>
              <a:rPr lang="en-US" sz="1200" dirty="0"/>
              <a:t> </a:t>
            </a:r>
            <a:r>
              <a:rPr lang="en-US" sz="1200" dirty="0" err="1"/>
              <a:t>bajos</a:t>
            </a:r>
            <a:r>
              <a:rPr lang="en-US" sz="1200" dirty="0"/>
              <a:t>).</a:t>
            </a:r>
            <a:endParaRPr sz="1200" dirty="0"/>
          </a:p>
          <a:p>
            <a:pPr marL="0" lvl="0" indent="0" algn="l" rtl="0">
              <a:spcBef>
                <a:spcPts val="0"/>
              </a:spcBef>
              <a:spcAft>
                <a:spcPts val="0"/>
              </a:spcAft>
              <a:buNone/>
            </a:pPr>
            <a:endParaRPr dirty="0"/>
          </a:p>
        </p:txBody>
      </p:sp>
      <p:sp>
        <p:nvSpPr>
          <p:cNvPr id="83" name="Google Shape;8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9: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Rectangle 3">
            <a:extLst>
              <a:ext uri="{FF2B5EF4-FFF2-40B4-BE49-F238E27FC236}">
                <a16:creationId xmlns:a16="http://schemas.microsoft.com/office/drawing/2014/main" id="{02E54B32-A9DA-134A-9F16-94890396537E}"/>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3161289A-EDD3-ED4E-A23E-D15F724894E4}"/>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06</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E11B7C21-0550-1B4A-8B91-7C1B23A8B4BF}"/>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317" userDrawn="1">
          <p15:clr>
            <a:srgbClr val="F26B43"/>
          </p15:clr>
        </p15:guide>
        <p15:guide id="6" pos="431" userDrawn="1">
          <p15:clr>
            <a:srgbClr val="F26B43"/>
          </p15:clr>
        </p15:guide>
        <p15:guide id="7" pos="5465"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tiff"/><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emf"/><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31" name="Rectángulo 30">
            <a:extLst>
              <a:ext uri="{FF2B5EF4-FFF2-40B4-BE49-F238E27FC236}">
                <a16:creationId xmlns:a16="http://schemas.microsoft.com/office/drawing/2014/main" id="{1C06E104-38E6-274B-A016-C92EBAEB9351}"/>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CuadroTexto 31">
            <a:extLst>
              <a:ext uri="{FF2B5EF4-FFF2-40B4-BE49-F238E27FC236}">
                <a16:creationId xmlns:a16="http://schemas.microsoft.com/office/drawing/2014/main" id="{E781EF45-04B8-174C-8A06-F58B7B1257C8}"/>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34" name="Rectángulo 33">
            <a:extLst>
              <a:ext uri="{FF2B5EF4-FFF2-40B4-BE49-F238E27FC236}">
                <a16:creationId xmlns:a16="http://schemas.microsoft.com/office/drawing/2014/main" id="{71C8A153-BDE7-EA43-BCB1-4AD897DC42B9}"/>
              </a:ext>
            </a:extLst>
          </p:cNvPr>
          <p:cNvSpPr/>
          <p:nvPr/>
        </p:nvSpPr>
        <p:spPr>
          <a:xfrm>
            <a:off x="503238" y="3219842"/>
            <a:ext cx="2845526" cy="1085682"/>
          </a:xfrm>
          <a:prstGeom prst="rect">
            <a:avLst/>
          </a:prstGeom>
        </p:spPr>
        <p:txBody>
          <a:bodyPr wrap="square" lIns="0" tIns="0" rIns="0" bIns="0">
            <a:spAutoFit/>
          </a:bodyPr>
          <a:lstStyle/>
          <a:p>
            <a:pPr marL="177800" lvl="0" indent="-177800">
              <a:lnSpc>
                <a:spcPct val="120000"/>
              </a:lnSpc>
              <a:buClr>
                <a:srgbClr val="C42E91"/>
              </a:buClr>
              <a:buSzPct val="100000"/>
              <a:buFont typeface="Arial"/>
              <a:buChar char="•"/>
            </a:pPr>
            <a:r>
              <a:rPr lang="es-ES_tradnl" sz="1200" dirty="0">
                <a:latin typeface="Graphik-Medium" charset="0"/>
                <a:sym typeface="Calibri"/>
              </a:rPr>
              <a:t>Características de los pedidos</a:t>
            </a:r>
            <a:endParaRPr lang="es-ES_tradnl" sz="1200" dirty="0">
              <a:latin typeface="Graphik-Medium" charset="0"/>
            </a:endParaRPr>
          </a:p>
          <a:p>
            <a:pPr marL="177800" lvl="0" indent="-177800">
              <a:lnSpc>
                <a:spcPct val="120000"/>
              </a:lnSpc>
              <a:buClr>
                <a:srgbClr val="C42E91"/>
              </a:buClr>
              <a:buSzPct val="100000"/>
              <a:buFont typeface="Arial"/>
              <a:buChar char="•"/>
            </a:pPr>
            <a:r>
              <a:rPr lang="es-ES_tradnl" sz="1200" dirty="0">
                <a:latin typeface="Graphik-Medium" charset="0"/>
                <a:sym typeface="Calibri"/>
              </a:rPr>
              <a:t>Procesamiento de los pedidos</a:t>
            </a:r>
            <a:endParaRPr lang="es-ES_tradnl" sz="1200" dirty="0">
              <a:latin typeface="Graphik-Medium" charset="0"/>
            </a:endParaRPr>
          </a:p>
          <a:p>
            <a:pPr marL="177800" lvl="0" indent="-177800">
              <a:lnSpc>
                <a:spcPct val="120000"/>
              </a:lnSpc>
              <a:buClr>
                <a:srgbClr val="C42E91"/>
              </a:buClr>
              <a:buSzPct val="100000"/>
              <a:buFont typeface="Arial"/>
              <a:buChar char="•"/>
            </a:pPr>
            <a:r>
              <a:rPr lang="es-ES_tradnl" sz="1200" dirty="0">
                <a:latin typeface="Graphik-Medium" charset="0"/>
                <a:sym typeface="Calibri"/>
              </a:rPr>
              <a:t>Gestión de compras </a:t>
            </a:r>
            <a:endParaRPr lang="es-ES_tradnl" sz="1200" dirty="0">
              <a:latin typeface="Graphik-Medium" charset="0"/>
            </a:endParaRPr>
          </a:p>
          <a:p>
            <a:pPr marL="177800" lvl="0" indent="-177800">
              <a:lnSpc>
                <a:spcPct val="120000"/>
              </a:lnSpc>
              <a:buClr>
                <a:srgbClr val="C42E91"/>
              </a:buClr>
              <a:buSzPct val="100000"/>
              <a:buFont typeface="Arial"/>
              <a:buChar char="•"/>
            </a:pPr>
            <a:r>
              <a:rPr lang="es-ES_tradnl" sz="1200" dirty="0">
                <a:latin typeface="Graphik-Medium" charset="0"/>
                <a:sym typeface="Calibri"/>
              </a:rPr>
              <a:t>Desarrollo de proveedores</a:t>
            </a:r>
            <a:endParaRPr lang="es-ES_tradnl" sz="1200" dirty="0">
              <a:latin typeface="Graphik-Medium" charset="0"/>
            </a:endParaRPr>
          </a:p>
          <a:p>
            <a:pPr marL="177800" lvl="0" indent="-177800">
              <a:lnSpc>
                <a:spcPct val="120000"/>
              </a:lnSpc>
              <a:buClr>
                <a:srgbClr val="C42E91"/>
              </a:buClr>
              <a:buSzPct val="100000"/>
              <a:buFont typeface="Arial"/>
              <a:buChar char="•"/>
            </a:pPr>
            <a:r>
              <a:rPr lang="es-ES_tradnl" sz="1200" dirty="0">
                <a:latin typeface="Graphik-Medium" charset="0"/>
                <a:sym typeface="Calibri"/>
              </a:rPr>
              <a:t>Evaluación de proveedores</a:t>
            </a:r>
            <a:endParaRPr lang="es-ES_tradnl" sz="1200" dirty="0">
              <a:latin typeface="Graphik-Medium" charset="0"/>
            </a:endParaRPr>
          </a:p>
        </p:txBody>
      </p:sp>
      <p:sp>
        <p:nvSpPr>
          <p:cNvPr id="35" name="CuadroTexto 34">
            <a:extLst>
              <a:ext uri="{FF2B5EF4-FFF2-40B4-BE49-F238E27FC236}">
                <a16:creationId xmlns:a16="http://schemas.microsoft.com/office/drawing/2014/main" id="{B25DAA66-76CD-0941-8012-97952AE7655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06</a:t>
            </a:r>
          </a:p>
        </p:txBody>
      </p:sp>
      <p:pic>
        <p:nvPicPr>
          <p:cNvPr id="36" name="Imagen 35">
            <a:extLst>
              <a:ext uri="{FF2B5EF4-FFF2-40B4-BE49-F238E27FC236}">
                <a16:creationId xmlns:a16="http://schemas.microsoft.com/office/drawing/2014/main" id="{5220A4BE-ADC4-1F4C-B737-2A3F971F64BC}"/>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37" name="Imagen 36">
            <a:extLst>
              <a:ext uri="{FF2B5EF4-FFF2-40B4-BE49-F238E27FC236}">
                <a16:creationId xmlns:a16="http://schemas.microsoft.com/office/drawing/2014/main" id="{6B2BAF3D-DA56-3E4B-8367-6153337B4378}"/>
              </a:ext>
            </a:extLst>
          </p:cNvPr>
          <p:cNvPicPr>
            <a:picLocks noChangeAspect="1"/>
          </p:cNvPicPr>
          <p:nvPr/>
        </p:nvPicPr>
        <p:blipFill rotWithShape="1">
          <a:blip r:embed="rId4"/>
          <a:srcRect r="172"/>
          <a:stretch/>
        </p:blipFill>
        <p:spPr>
          <a:xfrm>
            <a:off x="3742531" y="-9832"/>
            <a:ext cx="5401469" cy="5724832"/>
          </a:xfrm>
          <a:prstGeom prst="rect">
            <a:avLst/>
          </a:prstGeom>
          <a:noFill/>
          <a:ln>
            <a:noFill/>
          </a:ln>
        </p:spPr>
      </p:pic>
      <p:sp>
        <p:nvSpPr>
          <p:cNvPr id="38" name="Rectángulo 37">
            <a:extLst>
              <a:ext uri="{FF2B5EF4-FFF2-40B4-BE49-F238E27FC236}">
                <a16:creationId xmlns:a16="http://schemas.microsoft.com/office/drawing/2014/main" id="{46510C76-3E28-3F44-80C1-4F5E4D80A9CD}"/>
              </a:ext>
            </a:extLst>
          </p:cNvPr>
          <p:cNvSpPr/>
          <p:nvPr/>
        </p:nvSpPr>
        <p:spPr>
          <a:xfrm>
            <a:off x="503239" y="2177570"/>
            <a:ext cx="3213718" cy="830997"/>
          </a:xfrm>
          <a:prstGeom prst="rect">
            <a:avLst/>
          </a:prstGeom>
        </p:spPr>
        <p:txBody>
          <a:bodyPr wrap="square" lIns="0" tIns="0" rIns="0" bIns="0">
            <a:spAutoFit/>
          </a:bodyPr>
          <a:lstStyle/>
          <a:p>
            <a:pPr>
              <a:lnSpc>
                <a:spcPct val="90000"/>
              </a:lnSpc>
            </a:pPr>
            <a:r>
              <a:rPr lang="es-PE" sz="2000" dirty="0">
                <a:latin typeface="Graphik-Medium" charset="0"/>
                <a:ea typeface="Graphik-Medium" charset="0"/>
                <a:cs typeface="Graphik-Medium" charset="0"/>
              </a:rPr>
              <a:t>PEDIDOS –</a:t>
            </a:r>
            <a:br>
              <a:rPr lang="es-PE" sz="2000" dirty="0">
                <a:latin typeface="Graphik-Medium" charset="0"/>
                <a:ea typeface="Graphik-Medium" charset="0"/>
                <a:cs typeface="Graphik-Medium" charset="0"/>
              </a:rPr>
            </a:br>
            <a:r>
              <a:rPr lang="es-PE" sz="2000" b="1" dirty="0">
                <a:latin typeface="Graphik Bold" charset="0"/>
                <a:ea typeface="Graphik Bold" charset="0"/>
                <a:cs typeface="Graphik Bold" charset="0"/>
              </a:rPr>
              <a:t>COMPRAS</a:t>
            </a:r>
            <a:br>
              <a:rPr lang="es-PE" sz="2000" b="1" dirty="0">
                <a:latin typeface="Graphik Bold" charset="0"/>
                <a:ea typeface="Graphik Bold" charset="0"/>
                <a:cs typeface="Graphik Bold" charset="0"/>
              </a:rPr>
            </a:br>
            <a:r>
              <a:rPr lang="es-PE" sz="2000" b="1" dirty="0">
                <a:latin typeface="Graphik Bold" charset="0"/>
                <a:ea typeface="Graphik Bold" charset="0"/>
                <a:cs typeface="Graphik Bold" charset="0"/>
              </a:rPr>
              <a:t>- PROVEEDORES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8" name="Google Shape;98;p9"/>
          <p:cNvSpPr txBox="1"/>
          <p:nvPr/>
        </p:nvSpPr>
        <p:spPr>
          <a:xfrm>
            <a:off x="511341" y="925571"/>
            <a:ext cx="4060660"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rgbClr val="262626"/>
                </a:solidFill>
                <a:latin typeface="Calibri"/>
                <a:ea typeface="Calibri"/>
                <a:cs typeface="Calibri"/>
                <a:sym typeface="Calibri"/>
              </a:rPr>
              <a:t>¿CÓMO SE TRASMITEN LOS PEDIDOS? </a:t>
            </a:r>
            <a:endParaRPr sz="1600" dirty="0">
              <a:solidFill>
                <a:schemeClr val="dk1"/>
              </a:solidFill>
              <a:latin typeface="Calibri"/>
              <a:ea typeface="Calibri"/>
              <a:cs typeface="Calibri"/>
              <a:sym typeface="Calibri"/>
            </a:endParaRPr>
          </a:p>
        </p:txBody>
      </p:sp>
      <p:sp>
        <p:nvSpPr>
          <p:cNvPr id="12" name="Rectangle 5">
            <a:extLst>
              <a:ext uri="{FF2B5EF4-FFF2-40B4-BE49-F238E27FC236}">
                <a16:creationId xmlns:a16="http://schemas.microsoft.com/office/drawing/2014/main" id="{4DEEFF71-B946-2A40-B9C6-9EDAA363F1F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CARACTERÍSTICAS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7F5F2221-EC27-064E-A740-5F5FF0218461}"/>
              </a:ext>
            </a:extLst>
          </p:cNvPr>
          <p:cNvGrpSpPr/>
          <p:nvPr/>
        </p:nvGrpSpPr>
        <p:grpSpPr>
          <a:xfrm>
            <a:off x="739383" y="1730276"/>
            <a:ext cx="7665233" cy="2724192"/>
            <a:chOff x="597878" y="1939509"/>
            <a:chExt cx="8086344" cy="2873853"/>
          </a:xfrm>
        </p:grpSpPr>
        <p:pic>
          <p:nvPicPr>
            <p:cNvPr id="13" name="Imagen 12">
              <a:extLst>
                <a:ext uri="{FF2B5EF4-FFF2-40B4-BE49-F238E27FC236}">
                  <a16:creationId xmlns:a16="http://schemas.microsoft.com/office/drawing/2014/main" id="{6EA5DFAD-5BFF-BC46-A49D-AA1AD5448D4B}"/>
                </a:ext>
              </a:extLst>
            </p:cNvPr>
            <p:cNvPicPr>
              <a:picLocks/>
            </p:cNvPicPr>
            <p:nvPr/>
          </p:nvPicPr>
          <p:blipFill>
            <a:blip r:embed="rId3"/>
            <a:stretch>
              <a:fillRect/>
            </a:stretch>
          </p:blipFill>
          <p:spPr>
            <a:xfrm>
              <a:off x="597878" y="1939509"/>
              <a:ext cx="2590800" cy="1335600"/>
            </a:xfrm>
            <a:prstGeom prst="rect">
              <a:avLst/>
            </a:prstGeom>
          </p:spPr>
        </p:pic>
        <p:pic>
          <p:nvPicPr>
            <p:cNvPr id="14" name="Imagen 13">
              <a:extLst>
                <a:ext uri="{FF2B5EF4-FFF2-40B4-BE49-F238E27FC236}">
                  <a16:creationId xmlns:a16="http://schemas.microsoft.com/office/drawing/2014/main" id="{02DDE9C5-C2C6-E547-B674-FE6E5BAC0305}"/>
                </a:ext>
              </a:extLst>
            </p:cNvPr>
            <p:cNvPicPr>
              <a:picLocks noChangeAspect="1"/>
            </p:cNvPicPr>
            <p:nvPr/>
          </p:nvPicPr>
          <p:blipFill rotWithShape="1">
            <a:blip r:embed="rId4"/>
            <a:srcRect t="12798" b="12838"/>
            <a:stretch/>
          </p:blipFill>
          <p:spPr>
            <a:xfrm>
              <a:off x="3352213" y="1939509"/>
              <a:ext cx="2565758" cy="1335600"/>
            </a:xfrm>
            <a:prstGeom prst="rect">
              <a:avLst/>
            </a:prstGeom>
          </p:spPr>
        </p:pic>
        <p:pic>
          <p:nvPicPr>
            <p:cNvPr id="15" name="Imagen 14">
              <a:extLst>
                <a:ext uri="{FF2B5EF4-FFF2-40B4-BE49-F238E27FC236}">
                  <a16:creationId xmlns:a16="http://schemas.microsoft.com/office/drawing/2014/main" id="{0BA2D605-9D7B-1549-9C32-A43314E9F1C7}"/>
                </a:ext>
              </a:extLst>
            </p:cNvPr>
            <p:cNvPicPr>
              <a:picLocks noChangeAspect="1"/>
            </p:cNvPicPr>
            <p:nvPr/>
          </p:nvPicPr>
          <p:blipFill rotWithShape="1">
            <a:blip r:embed="rId5"/>
            <a:srcRect t="10735" b="9351"/>
            <a:stretch/>
          </p:blipFill>
          <p:spPr>
            <a:xfrm>
              <a:off x="6469374" y="2061718"/>
              <a:ext cx="1805354" cy="1082040"/>
            </a:xfrm>
            <a:prstGeom prst="rect">
              <a:avLst/>
            </a:prstGeom>
          </p:spPr>
        </p:pic>
        <p:sp>
          <p:nvSpPr>
            <p:cNvPr id="16" name="Rectángulo redondeado 15">
              <a:extLst>
                <a:ext uri="{FF2B5EF4-FFF2-40B4-BE49-F238E27FC236}">
                  <a16:creationId xmlns:a16="http://schemas.microsoft.com/office/drawing/2014/main" id="{567CB3AD-9121-9947-9E10-2A347674D676}"/>
                </a:ext>
              </a:extLst>
            </p:cNvPr>
            <p:cNvSpPr/>
            <p:nvPr/>
          </p:nvSpPr>
          <p:spPr>
            <a:xfrm>
              <a:off x="6087596" y="1939509"/>
              <a:ext cx="2582625" cy="1335600"/>
            </a:xfrm>
            <a:prstGeom prst="roundRect">
              <a:avLst>
                <a:gd name="adj" fmla="val 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51999" tIns="108000" rIns="108000" bIns="0" rtlCol="0" anchor="t"/>
            <a:lstStyle/>
            <a:p>
              <a:pPr>
                <a:spcAft>
                  <a:spcPts val="1200"/>
                </a:spcAft>
              </a:pPr>
              <a:endParaRPr lang="es-PE" sz="1400" b="0" i="0" dirty="0">
                <a:solidFill>
                  <a:schemeClr val="bg1"/>
                </a:solidFill>
                <a:effectLst/>
                <a:latin typeface="Calibri" panose="020F0502020204030204" pitchFamily="34" charset="0"/>
                <a:cs typeface="Calibri" panose="020F0502020204030204" pitchFamily="34" charset="0"/>
              </a:endParaRPr>
            </a:p>
          </p:txBody>
        </p:sp>
        <p:sp>
          <p:nvSpPr>
            <p:cNvPr id="17" name="Rectángulo redondeado 16">
              <a:extLst>
                <a:ext uri="{FF2B5EF4-FFF2-40B4-BE49-F238E27FC236}">
                  <a16:creationId xmlns:a16="http://schemas.microsoft.com/office/drawing/2014/main" id="{F269326B-96D3-0241-9032-67379AB5E946}"/>
                </a:ext>
              </a:extLst>
            </p:cNvPr>
            <p:cNvSpPr/>
            <p:nvPr/>
          </p:nvSpPr>
          <p:spPr>
            <a:xfrm>
              <a:off x="597878" y="3763127"/>
              <a:ext cx="2590800" cy="1050235"/>
            </a:xfrm>
            <a:prstGeom prst="roundRect">
              <a:avLst>
                <a:gd name="adj" fmla="val 1168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s-ES_tradnl" sz="1400" b="1" dirty="0">
                  <a:solidFill>
                    <a:schemeClr val="lt1"/>
                  </a:solidFill>
                  <a:latin typeface="Calibri"/>
                  <a:ea typeface="Calibri"/>
                  <a:cs typeface="Calibri"/>
                  <a:sym typeface="Calibri"/>
                </a:rPr>
                <a:t>Empresa de Transportes Cruz del Sur</a:t>
              </a:r>
              <a:r>
                <a:rPr lang="es-ES_tradnl" sz="1400" dirty="0">
                  <a:solidFill>
                    <a:schemeClr val="lt1"/>
                  </a:solidFill>
                  <a:latin typeface="Calibri"/>
                  <a:ea typeface="Calibri"/>
                  <a:cs typeface="Calibri"/>
                  <a:sym typeface="Calibri"/>
                </a:rPr>
                <a:t>: Fono bus, </a:t>
              </a:r>
              <a:r>
                <a:rPr lang="es-ES_tradnl" sz="1400" dirty="0" err="1">
                  <a:solidFill>
                    <a:schemeClr val="lt1"/>
                  </a:solidFill>
                  <a:latin typeface="Calibri"/>
                  <a:ea typeface="Calibri"/>
                  <a:cs typeface="Calibri"/>
                  <a:sym typeface="Calibri"/>
                </a:rPr>
                <a:t>Website</a:t>
              </a:r>
              <a:r>
                <a:rPr lang="es-ES_tradnl" sz="1400" dirty="0">
                  <a:solidFill>
                    <a:schemeClr val="lt1"/>
                  </a:solidFill>
                  <a:latin typeface="Calibri"/>
                  <a:ea typeface="Calibri"/>
                  <a:cs typeface="Calibri"/>
                  <a:sym typeface="Calibri"/>
                </a:rPr>
                <a:t>, en la agencia, punto de venta.</a:t>
              </a:r>
              <a:endParaRPr lang="es-ES_tradnl" dirty="0"/>
            </a:p>
          </p:txBody>
        </p:sp>
        <p:sp>
          <p:nvSpPr>
            <p:cNvPr id="18" name="Rectángulo redondeado 17">
              <a:extLst>
                <a:ext uri="{FF2B5EF4-FFF2-40B4-BE49-F238E27FC236}">
                  <a16:creationId xmlns:a16="http://schemas.microsoft.com/office/drawing/2014/main" id="{DFFC43C2-A28D-4040-8AFD-3D3AF0C64AED}"/>
                </a:ext>
              </a:extLst>
            </p:cNvPr>
            <p:cNvSpPr/>
            <p:nvPr/>
          </p:nvSpPr>
          <p:spPr>
            <a:xfrm>
              <a:off x="3322790" y="3763127"/>
              <a:ext cx="2590800" cy="1050235"/>
            </a:xfrm>
            <a:prstGeom prst="roundRect">
              <a:avLst>
                <a:gd name="adj" fmla="val 11680"/>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s-ES_tradnl" sz="1400" b="1" dirty="0">
                  <a:solidFill>
                    <a:schemeClr val="lt1"/>
                  </a:solidFill>
                  <a:latin typeface="Calibri"/>
                  <a:ea typeface="Calibri"/>
                  <a:cs typeface="Calibri"/>
                  <a:sym typeface="Calibri"/>
                </a:rPr>
                <a:t>LAN Perú</a:t>
              </a:r>
              <a:r>
                <a:rPr lang="es-ES_tradnl" sz="1400" dirty="0">
                  <a:solidFill>
                    <a:schemeClr val="lt1"/>
                  </a:solidFill>
                  <a:latin typeface="Calibri"/>
                  <a:ea typeface="Calibri"/>
                  <a:cs typeface="Calibri"/>
                  <a:sym typeface="Calibri"/>
                </a:rPr>
                <a:t>: En</a:t>
              </a:r>
              <a:br>
                <a:rPr lang="es-ES_tradnl" sz="1400" dirty="0">
                  <a:solidFill>
                    <a:schemeClr val="lt1"/>
                  </a:solidFill>
                  <a:latin typeface="Calibri"/>
                  <a:ea typeface="Calibri"/>
                  <a:cs typeface="Calibri"/>
                  <a:sym typeface="Calibri"/>
                </a:rPr>
              </a:br>
              <a:r>
                <a:rPr lang="es-ES_tradnl" sz="1400" dirty="0">
                  <a:solidFill>
                    <a:schemeClr val="lt1"/>
                  </a:solidFill>
                  <a:latin typeface="Calibri"/>
                  <a:ea typeface="Calibri"/>
                  <a:cs typeface="Calibri"/>
                  <a:sym typeface="Calibri"/>
                </a:rPr>
                <a:t>agencia, </a:t>
              </a:r>
              <a:r>
                <a:rPr lang="es-ES_tradnl" sz="1400" dirty="0" err="1">
                  <a:solidFill>
                    <a:schemeClr val="lt1"/>
                  </a:solidFill>
                  <a:latin typeface="Calibri"/>
                  <a:ea typeface="Calibri"/>
                  <a:cs typeface="Calibri"/>
                  <a:sym typeface="Calibri"/>
                </a:rPr>
                <a:t>website</a:t>
              </a:r>
              <a:r>
                <a:rPr lang="es-ES_tradnl" sz="1400" dirty="0">
                  <a:solidFill>
                    <a:schemeClr val="lt1"/>
                  </a:solidFill>
                  <a:latin typeface="Calibri"/>
                  <a:ea typeface="Calibri"/>
                  <a:cs typeface="Calibri"/>
                  <a:sym typeface="Calibri"/>
                </a:rPr>
                <a:t>.</a:t>
              </a:r>
              <a:endParaRPr lang="es-ES_tradnl" dirty="0"/>
            </a:p>
          </p:txBody>
        </p:sp>
        <p:sp>
          <p:nvSpPr>
            <p:cNvPr id="19" name="28 Flecha derecha">
              <a:extLst>
                <a:ext uri="{FF2B5EF4-FFF2-40B4-BE49-F238E27FC236}">
                  <a16:creationId xmlns:a16="http://schemas.microsoft.com/office/drawing/2014/main" id="{A50E2CA4-47DA-8248-8EC3-3C29B3E79E11}"/>
                </a:ext>
              </a:extLst>
            </p:cNvPr>
            <p:cNvSpPr/>
            <p:nvPr/>
          </p:nvSpPr>
          <p:spPr>
            <a:xfrm rot="5400000">
              <a:off x="1702803" y="3348949"/>
              <a:ext cx="380950"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20" name="28 Flecha derecha">
              <a:extLst>
                <a:ext uri="{FF2B5EF4-FFF2-40B4-BE49-F238E27FC236}">
                  <a16:creationId xmlns:a16="http://schemas.microsoft.com/office/drawing/2014/main" id="{64BC6085-134F-6343-B26F-AA8E8C989FB1}"/>
                </a:ext>
              </a:extLst>
            </p:cNvPr>
            <p:cNvSpPr/>
            <p:nvPr/>
          </p:nvSpPr>
          <p:spPr>
            <a:xfrm rot="5400000">
              <a:off x="4363707" y="3348949"/>
              <a:ext cx="380950"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21" name="Rectángulo redondeado 20">
              <a:extLst>
                <a:ext uri="{FF2B5EF4-FFF2-40B4-BE49-F238E27FC236}">
                  <a16:creationId xmlns:a16="http://schemas.microsoft.com/office/drawing/2014/main" id="{257786CF-B1BC-CF42-B8C2-0F5EED8870C6}"/>
                </a:ext>
              </a:extLst>
            </p:cNvPr>
            <p:cNvSpPr/>
            <p:nvPr/>
          </p:nvSpPr>
          <p:spPr>
            <a:xfrm>
              <a:off x="6093422" y="3763127"/>
              <a:ext cx="2590800" cy="1050235"/>
            </a:xfrm>
            <a:prstGeom prst="roundRect">
              <a:avLst>
                <a:gd name="adj" fmla="val 11680"/>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s-ES_tradnl" sz="1400" b="1" dirty="0" err="1">
                  <a:solidFill>
                    <a:schemeClr val="lt1"/>
                  </a:solidFill>
                  <a:latin typeface="Calibri"/>
                  <a:ea typeface="Calibri"/>
                  <a:cs typeface="Calibri"/>
                  <a:sym typeface="Calibri"/>
                </a:rPr>
                <a:t>Pardo’s</a:t>
              </a:r>
              <a:r>
                <a:rPr lang="es-ES_tradnl" sz="1400" b="1" dirty="0">
                  <a:solidFill>
                    <a:schemeClr val="lt1"/>
                  </a:solidFill>
                  <a:latin typeface="Calibri"/>
                  <a:ea typeface="Calibri"/>
                  <a:cs typeface="Calibri"/>
                  <a:sym typeface="Calibri"/>
                </a:rPr>
                <a:t> </a:t>
              </a:r>
              <a:r>
                <a:rPr lang="es-ES_tradnl" sz="1400" b="1" dirty="0" err="1">
                  <a:solidFill>
                    <a:schemeClr val="lt1"/>
                  </a:solidFill>
                  <a:latin typeface="Calibri"/>
                  <a:ea typeface="Calibri"/>
                  <a:cs typeface="Calibri"/>
                  <a:sym typeface="Calibri"/>
                </a:rPr>
                <a:t>Chicken</a:t>
              </a:r>
              <a:r>
                <a:rPr lang="es-ES_tradnl" sz="1400" b="1" dirty="0">
                  <a:solidFill>
                    <a:schemeClr val="lt1"/>
                  </a:solidFill>
                  <a:latin typeface="Calibri"/>
                  <a:ea typeface="Calibri"/>
                  <a:cs typeface="Calibri"/>
                  <a:sym typeface="Calibri"/>
                </a:rPr>
                <a:t>: </a:t>
              </a:r>
              <a:r>
                <a:rPr lang="es-ES_tradnl" sz="1400" dirty="0">
                  <a:solidFill>
                    <a:schemeClr val="lt1"/>
                  </a:solidFill>
                  <a:latin typeface="Calibri"/>
                  <a:ea typeface="Calibri"/>
                  <a:cs typeface="Calibri"/>
                  <a:sym typeface="Calibri"/>
                </a:rPr>
                <a:t>En restaurante, por teléfono.</a:t>
              </a:r>
              <a:endParaRPr lang="es-ES_tradnl" dirty="0"/>
            </a:p>
          </p:txBody>
        </p:sp>
        <p:sp>
          <p:nvSpPr>
            <p:cNvPr id="22" name="28 Flecha derecha">
              <a:extLst>
                <a:ext uri="{FF2B5EF4-FFF2-40B4-BE49-F238E27FC236}">
                  <a16:creationId xmlns:a16="http://schemas.microsoft.com/office/drawing/2014/main" id="{450FF7F8-B9CE-9941-85C9-7557671B8447}"/>
                </a:ext>
              </a:extLst>
            </p:cNvPr>
            <p:cNvSpPr/>
            <p:nvPr/>
          </p:nvSpPr>
          <p:spPr>
            <a:xfrm rot="5400000">
              <a:off x="7198347" y="3348949"/>
              <a:ext cx="380950"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4" name="Rectángulo 3">
            <a:extLst>
              <a:ext uri="{FF2B5EF4-FFF2-40B4-BE49-F238E27FC236}">
                <a16:creationId xmlns:a16="http://schemas.microsoft.com/office/drawing/2014/main" id="{FE84F79C-D1A5-5D4A-8002-9082F53363D5}"/>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A73C7617-E451-A045-B48E-0C6AB6D0AB21}"/>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PROCESAMIENTO</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LOS PEDIDOS</a:t>
            </a:r>
          </a:p>
        </p:txBody>
      </p:sp>
      <p:pic>
        <p:nvPicPr>
          <p:cNvPr id="6" name="Imagen 5">
            <a:extLst>
              <a:ext uri="{FF2B5EF4-FFF2-40B4-BE49-F238E27FC236}">
                <a16:creationId xmlns:a16="http://schemas.microsoft.com/office/drawing/2014/main" id="{B7357BB5-F413-8D46-94F1-F8C929129736}"/>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1"/>
          <p:cNvSpPr txBox="1"/>
          <p:nvPr/>
        </p:nvSpPr>
        <p:spPr>
          <a:xfrm>
            <a:off x="511341" y="919784"/>
            <a:ext cx="3881272" cy="1061829"/>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tx1"/>
                </a:solidFill>
                <a:latin typeface="Calibri"/>
                <a:ea typeface="Calibri"/>
                <a:cs typeface="Calibri"/>
                <a:sym typeface="Calibri"/>
              </a:rPr>
              <a:t>PROCESAMIENTO DEL PEDIDO</a:t>
            </a:r>
            <a:endParaRPr lang="es-ES_tradnl" dirty="0">
              <a:solidFill>
                <a:schemeClr val="tx1"/>
              </a:solidFill>
            </a:endParaRPr>
          </a:p>
          <a:p>
            <a:pPr marL="11113" marR="0" lvl="0" indent="0" algn="l" rtl="0">
              <a:spcBef>
                <a:spcPts val="0"/>
              </a:spcBef>
              <a:spcAft>
                <a:spcPts val="0"/>
              </a:spcAft>
              <a:buNone/>
            </a:pPr>
            <a:r>
              <a:rPr lang="es-ES_tradnl" sz="1600" dirty="0">
                <a:solidFill>
                  <a:schemeClr val="tx1"/>
                </a:solidFill>
                <a:latin typeface="Calibri"/>
                <a:ea typeface="Calibri"/>
                <a:cs typeface="Calibri"/>
                <a:sym typeface="Calibri"/>
              </a:rPr>
              <a:t>Son las actividades realizadas antes de la preparación del pedido que comprende </a:t>
            </a:r>
            <a:br>
              <a:rPr lang="es-ES_tradnl" sz="1600" dirty="0">
                <a:solidFill>
                  <a:schemeClr val="tx1"/>
                </a:solidFill>
                <a:latin typeface="Calibri"/>
                <a:ea typeface="Calibri"/>
                <a:cs typeface="Calibri"/>
                <a:sym typeface="Calibri"/>
              </a:rPr>
            </a:br>
            <a:r>
              <a:rPr lang="es-ES_tradnl" sz="1600" dirty="0">
                <a:solidFill>
                  <a:schemeClr val="tx1"/>
                </a:solidFill>
                <a:latin typeface="Calibri"/>
                <a:ea typeface="Calibri"/>
                <a:cs typeface="Calibri"/>
                <a:sym typeface="Calibri"/>
              </a:rPr>
              <a:t>lo siguiente:</a:t>
            </a:r>
          </a:p>
        </p:txBody>
      </p:sp>
      <p:sp>
        <p:nvSpPr>
          <p:cNvPr id="8" name="Rectangle 5">
            <a:extLst>
              <a:ext uri="{FF2B5EF4-FFF2-40B4-BE49-F238E27FC236}">
                <a16:creationId xmlns:a16="http://schemas.microsoft.com/office/drawing/2014/main" id="{EAF56DFB-4432-4842-B4F2-59CBD9D1B01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PROCESAMIENTO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3" name="Rectángulo 12">
            <a:extLst>
              <a:ext uri="{FF2B5EF4-FFF2-40B4-BE49-F238E27FC236}">
                <a16:creationId xmlns:a16="http://schemas.microsoft.com/office/drawing/2014/main" id="{6A59FA22-82DC-7340-858E-B0BE35CDBB84}"/>
              </a:ext>
            </a:extLst>
          </p:cNvPr>
          <p:cNvSpPr/>
          <p:nvPr/>
        </p:nvSpPr>
        <p:spPr>
          <a:xfrm>
            <a:off x="793980" y="2386666"/>
            <a:ext cx="3598625" cy="215444"/>
          </a:xfrm>
          <a:prstGeom prst="rect">
            <a:avLst/>
          </a:prstGeom>
        </p:spPr>
        <p:txBody>
          <a:bodyPr wrap="square" lIns="0" tIns="0" rIns="0" bIns="0">
            <a:spAutoFit/>
          </a:bodyPr>
          <a:lstStyle/>
          <a:p>
            <a:pPr marL="11113" marR="0" lvl="0" algn="l" rtl="0">
              <a:spcBef>
                <a:spcPts val="0"/>
              </a:spcBef>
              <a:spcAft>
                <a:spcPts val="0"/>
              </a:spcAft>
              <a:buClr>
                <a:schemeClr val="dk1"/>
              </a:buClr>
              <a:buSzPts val="1600"/>
            </a:pPr>
            <a:r>
              <a:rPr lang="es-ES_tradnl" sz="1400" dirty="0">
                <a:solidFill>
                  <a:schemeClr val="tx1"/>
                </a:solidFill>
                <a:latin typeface="Calibri"/>
                <a:ea typeface="Calibri"/>
                <a:cs typeface="Calibri"/>
                <a:sym typeface="Calibri"/>
              </a:rPr>
              <a:t>Comprobación de la información del pedido.</a:t>
            </a:r>
            <a:endParaRPr lang="es-ES_tradnl" dirty="0">
              <a:solidFill>
                <a:schemeClr val="tx1"/>
              </a:solidFill>
            </a:endParaRPr>
          </a:p>
        </p:txBody>
      </p:sp>
      <p:cxnSp>
        <p:nvCxnSpPr>
          <p:cNvPr id="14" name="Conector recto 13">
            <a:extLst>
              <a:ext uri="{FF2B5EF4-FFF2-40B4-BE49-F238E27FC236}">
                <a16:creationId xmlns:a16="http://schemas.microsoft.com/office/drawing/2014/main" id="{F9AF037A-6EA1-6D4D-8ECE-80C2D49A1E17}"/>
              </a:ext>
            </a:extLst>
          </p:cNvPr>
          <p:cNvCxnSpPr>
            <a:cxnSpLocks/>
          </p:cNvCxnSpPr>
          <p:nvPr/>
        </p:nvCxnSpPr>
        <p:spPr>
          <a:xfrm>
            <a:off x="579579" y="2589536"/>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5" name="Más 14">
            <a:extLst>
              <a:ext uri="{FF2B5EF4-FFF2-40B4-BE49-F238E27FC236}">
                <a16:creationId xmlns:a16="http://schemas.microsoft.com/office/drawing/2014/main" id="{9CBE68B7-5097-8042-8091-7565792FE7C9}"/>
              </a:ext>
            </a:extLst>
          </p:cNvPr>
          <p:cNvSpPr/>
          <p:nvPr/>
        </p:nvSpPr>
        <p:spPr>
          <a:xfrm>
            <a:off x="503237" y="239643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Más 15">
            <a:extLst>
              <a:ext uri="{FF2B5EF4-FFF2-40B4-BE49-F238E27FC236}">
                <a16:creationId xmlns:a16="http://schemas.microsoft.com/office/drawing/2014/main" id="{122F3B6C-54FB-9042-8C49-3D9C781D59CB}"/>
              </a:ext>
            </a:extLst>
          </p:cNvPr>
          <p:cNvSpPr/>
          <p:nvPr/>
        </p:nvSpPr>
        <p:spPr>
          <a:xfrm>
            <a:off x="503237" y="2836134"/>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Rectángulo 16">
            <a:extLst>
              <a:ext uri="{FF2B5EF4-FFF2-40B4-BE49-F238E27FC236}">
                <a16:creationId xmlns:a16="http://schemas.microsoft.com/office/drawing/2014/main" id="{254D8E0F-8108-1B47-BB6E-5E183BD066B1}"/>
              </a:ext>
            </a:extLst>
          </p:cNvPr>
          <p:cNvSpPr/>
          <p:nvPr/>
        </p:nvSpPr>
        <p:spPr>
          <a:xfrm>
            <a:off x="793980" y="2800134"/>
            <a:ext cx="3598625" cy="430887"/>
          </a:xfrm>
          <a:prstGeom prst="rect">
            <a:avLst/>
          </a:prstGeom>
        </p:spPr>
        <p:txBody>
          <a:bodyPr wrap="square" lIns="0" tIns="0" rIns="0" bIns="0">
            <a:spAutoFit/>
          </a:bodyPr>
          <a:lstStyle/>
          <a:p>
            <a:pPr marL="11113" marR="0" lvl="0" algn="l" rtl="0">
              <a:spcBef>
                <a:spcPts val="0"/>
              </a:spcBef>
              <a:spcAft>
                <a:spcPts val="0"/>
              </a:spcAft>
              <a:buClr>
                <a:schemeClr val="dk1"/>
              </a:buClr>
              <a:buSzPts val="1600"/>
            </a:pPr>
            <a:r>
              <a:rPr lang="es-ES_tradnl" sz="1400" dirty="0">
                <a:solidFill>
                  <a:schemeClr val="tx1"/>
                </a:solidFill>
                <a:latin typeface="Calibri"/>
                <a:ea typeface="Calibri"/>
                <a:cs typeface="Calibri"/>
                <a:sym typeface="Calibri"/>
              </a:rPr>
              <a:t>Comprobación de la disponibilidad de artículos solicitados.</a:t>
            </a:r>
            <a:endParaRPr lang="es-ES_tradnl" dirty="0">
              <a:solidFill>
                <a:schemeClr val="tx1"/>
              </a:solidFill>
            </a:endParaRPr>
          </a:p>
        </p:txBody>
      </p:sp>
      <p:cxnSp>
        <p:nvCxnSpPr>
          <p:cNvPr id="18" name="Conector recto 17">
            <a:extLst>
              <a:ext uri="{FF2B5EF4-FFF2-40B4-BE49-F238E27FC236}">
                <a16:creationId xmlns:a16="http://schemas.microsoft.com/office/drawing/2014/main" id="{153EE002-7E8F-4645-8838-4AB3022FC062}"/>
              </a:ext>
            </a:extLst>
          </p:cNvPr>
          <p:cNvCxnSpPr>
            <a:cxnSpLocks/>
          </p:cNvCxnSpPr>
          <p:nvPr/>
        </p:nvCxnSpPr>
        <p:spPr>
          <a:xfrm>
            <a:off x="579579" y="3003004"/>
            <a:ext cx="0" cy="40730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2" name="Más 21">
            <a:extLst>
              <a:ext uri="{FF2B5EF4-FFF2-40B4-BE49-F238E27FC236}">
                <a16:creationId xmlns:a16="http://schemas.microsoft.com/office/drawing/2014/main" id="{7435C5C5-B831-9B48-A982-DFD24EB75446}"/>
              </a:ext>
            </a:extLst>
          </p:cNvPr>
          <p:cNvSpPr/>
          <p:nvPr/>
        </p:nvSpPr>
        <p:spPr>
          <a:xfrm>
            <a:off x="503237" y="3446312"/>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Rectángulo 22">
            <a:extLst>
              <a:ext uri="{FF2B5EF4-FFF2-40B4-BE49-F238E27FC236}">
                <a16:creationId xmlns:a16="http://schemas.microsoft.com/office/drawing/2014/main" id="{3234CB59-EC64-2841-BA85-3C2C73711FC8}"/>
              </a:ext>
            </a:extLst>
          </p:cNvPr>
          <p:cNvSpPr/>
          <p:nvPr/>
        </p:nvSpPr>
        <p:spPr>
          <a:xfrm>
            <a:off x="793980" y="3410312"/>
            <a:ext cx="3598625" cy="215444"/>
          </a:xfrm>
          <a:prstGeom prst="rect">
            <a:avLst/>
          </a:prstGeom>
        </p:spPr>
        <p:txBody>
          <a:bodyPr wrap="square" lIns="0" tIns="0" rIns="0" bIns="0">
            <a:spAutoFit/>
          </a:bodyPr>
          <a:lstStyle/>
          <a:p>
            <a:pPr marL="11113" marR="0" lvl="0" algn="l" rtl="0">
              <a:spcBef>
                <a:spcPts val="0"/>
              </a:spcBef>
              <a:spcAft>
                <a:spcPts val="0"/>
              </a:spcAft>
              <a:buClr>
                <a:schemeClr val="dk1"/>
              </a:buClr>
              <a:buSzPts val="1600"/>
            </a:pPr>
            <a:r>
              <a:rPr lang="es-ES_tradnl" sz="1400" dirty="0">
                <a:solidFill>
                  <a:schemeClr val="tx1"/>
                </a:solidFill>
                <a:latin typeface="Calibri"/>
                <a:ea typeface="Calibri"/>
                <a:cs typeface="Calibri"/>
                <a:sym typeface="Calibri"/>
              </a:rPr>
              <a:t>Comprobación del estado de crédito del cliente.</a:t>
            </a:r>
            <a:endParaRPr lang="es-ES_tradnl" dirty="0">
              <a:solidFill>
                <a:schemeClr val="tx1"/>
              </a:solidFill>
            </a:endParaRPr>
          </a:p>
        </p:txBody>
      </p:sp>
      <p:cxnSp>
        <p:nvCxnSpPr>
          <p:cNvPr id="24" name="Conector recto 23">
            <a:extLst>
              <a:ext uri="{FF2B5EF4-FFF2-40B4-BE49-F238E27FC236}">
                <a16:creationId xmlns:a16="http://schemas.microsoft.com/office/drawing/2014/main" id="{3F2E0B7D-D146-5D45-965D-65EDEAB687A5}"/>
              </a:ext>
            </a:extLst>
          </p:cNvPr>
          <p:cNvCxnSpPr>
            <a:cxnSpLocks/>
          </p:cNvCxnSpPr>
          <p:nvPr/>
        </p:nvCxnSpPr>
        <p:spPr>
          <a:xfrm>
            <a:off x="579579" y="3613182"/>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5" name="Más 24">
            <a:extLst>
              <a:ext uri="{FF2B5EF4-FFF2-40B4-BE49-F238E27FC236}">
                <a16:creationId xmlns:a16="http://schemas.microsoft.com/office/drawing/2014/main" id="{A9E3457F-C9D2-2A45-B37E-68ADAD074340}"/>
              </a:ext>
            </a:extLst>
          </p:cNvPr>
          <p:cNvSpPr/>
          <p:nvPr/>
        </p:nvSpPr>
        <p:spPr>
          <a:xfrm>
            <a:off x="503237" y="385978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Rectángulo 25">
            <a:extLst>
              <a:ext uri="{FF2B5EF4-FFF2-40B4-BE49-F238E27FC236}">
                <a16:creationId xmlns:a16="http://schemas.microsoft.com/office/drawing/2014/main" id="{AB02182B-A7F7-0A42-B018-ABC0A5CB022F}"/>
              </a:ext>
            </a:extLst>
          </p:cNvPr>
          <p:cNvSpPr/>
          <p:nvPr/>
        </p:nvSpPr>
        <p:spPr>
          <a:xfrm>
            <a:off x="793980" y="3823780"/>
            <a:ext cx="3598625" cy="215444"/>
          </a:xfrm>
          <a:prstGeom prst="rect">
            <a:avLst/>
          </a:prstGeom>
        </p:spPr>
        <p:txBody>
          <a:bodyPr wrap="square" lIns="0" tIns="0" rIns="0" bIns="0">
            <a:spAutoFit/>
          </a:bodyPr>
          <a:lstStyle/>
          <a:p>
            <a:pPr marL="11113" marR="0" lvl="0" algn="l" rtl="0">
              <a:spcBef>
                <a:spcPts val="0"/>
              </a:spcBef>
              <a:spcAft>
                <a:spcPts val="0"/>
              </a:spcAft>
              <a:buClr>
                <a:schemeClr val="dk1"/>
              </a:buClr>
              <a:buSzPts val="1600"/>
            </a:pPr>
            <a:r>
              <a:rPr lang="es-ES_tradnl" sz="1400" dirty="0">
                <a:solidFill>
                  <a:schemeClr val="tx1"/>
                </a:solidFill>
                <a:latin typeface="Calibri"/>
                <a:ea typeface="Calibri"/>
                <a:cs typeface="Calibri"/>
                <a:sym typeface="Calibri"/>
              </a:rPr>
              <a:t>Transcripción de la información del pedido.</a:t>
            </a:r>
            <a:endParaRPr lang="es-ES_tradnl" dirty="0">
              <a:solidFill>
                <a:schemeClr val="tx1"/>
              </a:solidFill>
            </a:endParaRPr>
          </a:p>
        </p:txBody>
      </p:sp>
      <p:cxnSp>
        <p:nvCxnSpPr>
          <p:cNvPr id="27" name="Conector recto 26">
            <a:extLst>
              <a:ext uri="{FF2B5EF4-FFF2-40B4-BE49-F238E27FC236}">
                <a16:creationId xmlns:a16="http://schemas.microsoft.com/office/drawing/2014/main" id="{5B2DABA5-99B8-FC4A-9834-62C46F65379F}"/>
              </a:ext>
            </a:extLst>
          </p:cNvPr>
          <p:cNvCxnSpPr>
            <a:cxnSpLocks/>
          </p:cNvCxnSpPr>
          <p:nvPr/>
        </p:nvCxnSpPr>
        <p:spPr>
          <a:xfrm>
            <a:off x="579579" y="4026650"/>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8" name="Más 27">
            <a:extLst>
              <a:ext uri="{FF2B5EF4-FFF2-40B4-BE49-F238E27FC236}">
                <a16:creationId xmlns:a16="http://schemas.microsoft.com/office/drawing/2014/main" id="{CFEAB59E-EF13-8947-B2DD-10DBAF9AAB31}"/>
              </a:ext>
            </a:extLst>
          </p:cNvPr>
          <p:cNvSpPr/>
          <p:nvPr/>
        </p:nvSpPr>
        <p:spPr>
          <a:xfrm>
            <a:off x="503237" y="427324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Rectángulo 28">
            <a:extLst>
              <a:ext uri="{FF2B5EF4-FFF2-40B4-BE49-F238E27FC236}">
                <a16:creationId xmlns:a16="http://schemas.microsoft.com/office/drawing/2014/main" id="{3B0D4173-8263-C249-BD83-18F1827B98CA}"/>
              </a:ext>
            </a:extLst>
          </p:cNvPr>
          <p:cNvSpPr/>
          <p:nvPr/>
        </p:nvSpPr>
        <p:spPr>
          <a:xfrm>
            <a:off x="793980" y="4237248"/>
            <a:ext cx="3598625" cy="215444"/>
          </a:xfrm>
          <a:prstGeom prst="rect">
            <a:avLst/>
          </a:prstGeom>
        </p:spPr>
        <p:txBody>
          <a:bodyPr wrap="square" lIns="0" tIns="0" rIns="0" bIns="0">
            <a:spAutoFit/>
          </a:bodyPr>
          <a:lstStyle/>
          <a:p>
            <a:pPr marL="11113" marR="0" lvl="0" algn="l" rtl="0">
              <a:spcBef>
                <a:spcPts val="0"/>
              </a:spcBef>
              <a:spcAft>
                <a:spcPts val="0"/>
              </a:spcAft>
              <a:buClr>
                <a:schemeClr val="dk1"/>
              </a:buClr>
              <a:buSzPts val="1600"/>
            </a:pPr>
            <a:r>
              <a:rPr lang="es-ES_tradnl" sz="1400" dirty="0">
                <a:solidFill>
                  <a:schemeClr val="tx1"/>
                </a:solidFill>
                <a:latin typeface="Calibri"/>
                <a:ea typeface="Calibri"/>
                <a:cs typeface="Calibri"/>
                <a:sym typeface="Calibri"/>
              </a:rPr>
              <a:t>Facturación.</a:t>
            </a:r>
            <a:endParaRPr lang="es-ES_tradnl" dirty="0">
              <a:solidFill>
                <a:schemeClr val="tx1"/>
              </a:solidFill>
            </a:endParaRPr>
          </a:p>
        </p:txBody>
      </p:sp>
      <p:pic>
        <p:nvPicPr>
          <p:cNvPr id="37" name="Picture 10" descr="https://www.infocorp.com.pe/infoplus/images/e-corte_argumento.gif">
            <a:extLst>
              <a:ext uri="{FF2B5EF4-FFF2-40B4-BE49-F238E27FC236}">
                <a16:creationId xmlns:a16="http://schemas.microsoft.com/office/drawing/2014/main" id="{15C30A8E-26B8-3345-BF7C-F6AFCBF701B3}"/>
              </a:ext>
            </a:extLst>
          </p:cNvPr>
          <p:cNvPicPr>
            <a:picLocks noChangeAspect="1" noChangeArrowheads="1"/>
          </p:cNvPicPr>
          <p:nvPr/>
        </p:nvPicPr>
        <p:blipFill>
          <a:blip r:embed="rId3"/>
          <a:srcRect/>
          <a:stretch>
            <a:fillRect/>
          </a:stretch>
        </p:blipFill>
        <p:spPr bwMode="auto">
          <a:xfrm>
            <a:off x="4751389" y="925571"/>
            <a:ext cx="3924300" cy="2462225"/>
          </a:xfrm>
          <a:prstGeom prst="rect">
            <a:avLst/>
          </a:prstGeom>
          <a:noFill/>
          <a:ln w="12700">
            <a:solidFill>
              <a:schemeClr val="bg1">
                <a:lumMod val="75000"/>
              </a:schemeClr>
            </a:solidFill>
          </a:ln>
        </p:spPr>
      </p:pic>
      <p:sp>
        <p:nvSpPr>
          <p:cNvPr id="39" name="Rectángulo 38">
            <a:extLst>
              <a:ext uri="{FF2B5EF4-FFF2-40B4-BE49-F238E27FC236}">
                <a16:creationId xmlns:a16="http://schemas.microsoft.com/office/drawing/2014/main" id="{7836F07F-D54D-DF40-B55C-AE8F7B1BE04F}"/>
              </a:ext>
            </a:extLst>
          </p:cNvPr>
          <p:cNvSpPr/>
          <p:nvPr/>
        </p:nvSpPr>
        <p:spPr>
          <a:xfrm>
            <a:off x="6038021" y="4040721"/>
            <a:ext cx="2045430" cy="443198"/>
          </a:xfrm>
          <a:prstGeom prst="rect">
            <a:avLst/>
          </a:prstGeom>
        </p:spPr>
        <p:txBody>
          <a:bodyPr wrap="square" lIns="0" tIns="0" rIns="0" bIns="0">
            <a:spAutoFit/>
          </a:bodyPr>
          <a:lstStyle/>
          <a:p>
            <a:pPr lvl="0" defTabSz="1022350">
              <a:lnSpc>
                <a:spcPct val="90000"/>
              </a:lnSpc>
              <a:spcBef>
                <a:spcPct val="0"/>
              </a:spcBef>
              <a:spcAft>
                <a:spcPts val="0"/>
              </a:spcAft>
            </a:pPr>
            <a:r>
              <a:rPr lang="es-ES" sz="1600" b="1" i="1" dirty="0">
                <a:solidFill>
                  <a:schemeClr val="tx1"/>
                </a:solidFill>
                <a:latin typeface="Calibri" charset="0"/>
                <a:ea typeface="Calibri" charset="0"/>
                <a:cs typeface="Calibri" charset="0"/>
              </a:rPr>
              <a:t>Verificación del crédito del cliente en </a:t>
            </a:r>
            <a:r>
              <a:rPr lang="es-ES" sz="1600" b="1" i="1" dirty="0" err="1">
                <a:solidFill>
                  <a:schemeClr val="tx1"/>
                </a:solidFill>
                <a:latin typeface="Calibri" charset="0"/>
                <a:ea typeface="Calibri" charset="0"/>
                <a:cs typeface="Calibri" charset="0"/>
              </a:rPr>
              <a:t>Infocorp</a:t>
            </a:r>
            <a:endParaRPr lang="es-ES" sz="1600" b="1" i="1" dirty="0">
              <a:solidFill>
                <a:schemeClr val="tx1"/>
              </a:solidFill>
              <a:latin typeface="Calibri" charset="0"/>
              <a:ea typeface="Calibri" charset="0"/>
              <a:cs typeface="Calibri" charset="0"/>
            </a:endParaRPr>
          </a:p>
        </p:txBody>
      </p:sp>
      <p:grpSp>
        <p:nvGrpSpPr>
          <p:cNvPr id="6" name="Grupo 5">
            <a:extLst>
              <a:ext uri="{FF2B5EF4-FFF2-40B4-BE49-F238E27FC236}">
                <a16:creationId xmlns:a16="http://schemas.microsoft.com/office/drawing/2014/main" id="{F9519186-5F78-F144-8426-2FB74F304B95}"/>
              </a:ext>
            </a:extLst>
          </p:cNvPr>
          <p:cNvGrpSpPr/>
          <p:nvPr/>
        </p:nvGrpSpPr>
        <p:grpSpPr>
          <a:xfrm>
            <a:off x="4751388" y="3708214"/>
            <a:ext cx="1069921" cy="1069921"/>
            <a:chOff x="4853965" y="3710094"/>
            <a:chExt cx="1107996" cy="1107996"/>
          </a:xfrm>
        </p:grpSpPr>
        <p:sp>
          <p:nvSpPr>
            <p:cNvPr id="41" name="Rectángulo redondeado 40">
              <a:extLst>
                <a:ext uri="{FF2B5EF4-FFF2-40B4-BE49-F238E27FC236}">
                  <a16:creationId xmlns:a16="http://schemas.microsoft.com/office/drawing/2014/main" id="{6D080334-AEFE-CF4E-847C-4DC17713C1A2}"/>
                </a:ext>
              </a:extLst>
            </p:cNvPr>
            <p:cNvSpPr/>
            <p:nvPr/>
          </p:nvSpPr>
          <p:spPr>
            <a:xfrm>
              <a:off x="4853965" y="3710094"/>
              <a:ext cx="1107996" cy="1107996"/>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5" name="Imagen 4">
              <a:extLst>
                <a:ext uri="{FF2B5EF4-FFF2-40B4-BE49-F238E27FC236}">
                  <a16:creationId xmlns:a16="http://schemas.microsoft.com/office/drawing/2014/main" id="{E60B755F-3E4D-6746-9C46-0D332E30C090}"/>
                </a:ext>
              </a:extLst>
            </p:cNvPr>
            <p:cNvPicPr>
              <a:picLocks noChangeAspect="1"/>
            </p:cNvPicPr>
            <p:nvPr/>
          </p:nvPicPr>
          <p:blipFill>
            <a:blip r:embed="rId4"/>
            <a:stretch>
              <a:fillRect/>
            </a:stretch>
          </p:blipFill>
          <p:spPr>
            <a:xfrm>
              <a:off x="5057757" y="3942878"/>
              <a:ext cx="721560" cy="63462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1" name="Google Shape;131;p12"/>
          <p:cNvSpPr txBox="1"/>
          <p:nvPr/>
        </p:nvSpPr>
        <p:spPr>
          <a:xfrm>
            <a:off x="511341" y="925571"/>
            <a:ext cx="3881271"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rgbClr val="262626"/>
                </a:solidFill>
                <a:latin typeface="Calibri"/>
                <a:ea typeface="Calibri"/>
                <a:cs typeface="Calibri"/>
                <a:sym typeface="Calibri"/>
              </a:rPr>
              <a:t>PREPARACIÓN DEL PEDIDO Y ENTREGA</a:t>
            </a:r>
            <a:endParaRPr dirty="0"/>
          </a:p>
        </p:txBody>
      </p:sp>
      <p:sp>
        <p:nvSpPr>
          <p:cNvPr id="7" name="Rectangle 5">
            <a:extLst>
              <a:ext uri="{FF2B5EF4-FFF2-40B4-BE49-F238E27FC236}">
                <a16:creationId xmlns:a16="http://schemas.microsoft.com/office/drawing/2014/main" id="{085429A2-D399-FD40-ACBE-2BCD8E6039B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PROCESAMIENTO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6DA44214-90AE-104A-A2E1-7BCE1C5C94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9" y="925571"/>
            <a:ext cx="3924299" cy="3454405"/>
          </a:xfrm>
          <a:prstGeom prst="rect">
            <a:avLst/>
          </a:prstGeom>
        </p:spPr>
      </p:pic>
      <p:sp>
        <p:nvSpPr>
          <p:cNvPr id="10" name="Rectángulo redondeado 9">
            <a:extLst>
              <a:ext uri="{FF2B5EF4-FFF2-40B4-BE49-F238E27FC236}">
                <a16:creationId xmlns:a16="http://schemas.microsoft.com/office/drawing/2014/main" id="{A710D8F0-EBAC-6B42-8279-2A2D59CE96AF}"/>
              </a:ext>
            </a:extLst>
          </p:cNvPr>
          <p:cNvSpPr/>
          <p:nvPr/>
        </p:nvSpPr>
        <p:spPr>
          <a:xfrm>
            <a:off x="4751387" y="4467291"/>
            <a:ext cx="3924299" cy="766697"/>
          </a:xfrm>
          <a:prstGeom prst="roundRect">
            <a:avLst>
              <a:gd name="adj" fmla="val 14070"/>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PE" sz="1600" b="1" i="1" dirty="0">
                <a:solidFill>
                  <a:schemeClr val="bg1"/>
                </a:solidFill>
                <a:latin typeface="Calibri" panose="020F0502020204030204" pitchFamily="34" charset="0"/>
                <a:cs typeface="Calibri" panose="020F0502020204030204" pitchFamily="34" charset="0"/>
              </a:rPr>
              <a:t>Preparación de pedido de medicinas </a:t>
            </a:r>
            <a:br>
              <a:rPr lang="es-PE" sz="1600" b="1" i="1" dirty="0">
                <a:solidFill>
                  <a:schemeClr val="bg1"/>
                </a:solidFill>
                <a:latin typeface="Calibri" panose="020F0502020204030204" pitchFamily="34" charset="0"/>
                <a:cs typeface="Calibri" panose="020F0502020204030204" pitchFamily="34" charset="0"/>
              </a:rPr>
            </a:br>
            <a:r>
              <a:rPr lang="es-PE" sz="1600" b="1" i="1" dirty="0">
                <a:solidFill>
                  <a:schemeClr val="bg1"/>
                </a:solidFill>
                <a:latin typeface="Calibri" panose="020F0502020204030204" pitchFamily="34" charset="0"/>
                <a:cs typeface="Calibri" panose="020F0502020204030204" pitchFamily="34" charset="0"/>
              </a:rPr>
              <a:t>en una farmacia</a:t>
            </a:r>
          </a:p>
        </p:txBody>
      </p:sp>
      <p:sp>
        <p:nvSpPr>
          <p:cNvPr id="13" name="Rectángulo 12">
            <a:extLst>
              <a:ext uri="{FF2B5EF4-FFF2-40B4-BE49-F238E27FC236}">
                <a16:creationId xmlns:a16="http://schemas.microsoft.com/office/drawing/2014/main" id="{45123E64-C907-A24D-AF20-C41A66038D77}"/>
              </a:ext>
            </a:extLst>
          </p:cNvPr>
          <p:cNvSpPr/>
          <p:nvPr/>
        </p:nvSpPr>
        <p:spPr>
          <a:xfrm>
            <a:off x="793980" y="1427456"/>
            <a:ext cx="3598625" cy="430887"/>
          </a:xfrm>
          <a:prstGeom prst="rect">
            <a:avLst/>
          </a:prstGeom>
        </p:spPr>
        <p:txBody>
          <a:bodyPr wrap="square" lIns="0" tIns="0" rIns="0" bIns="0">
            <a:spAutoFit/>
          </a:bodyPr>
          <a:lstStyle/>
          <a:p>
            <a:pPr marL="11113"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Adquirir los productos mediante la recuperación de existencias, la producción o la compra.</a:t>
            </a:r>
            <a:endParaRPr lang="es-ES_tradnl" dirty="0"/>
          </a:p>
        </p:txBody>
      </p:sp>
      <p:cxnSp>
        <p:nvCxnSpPr>
          <p:cNvPr id="14" name="Conector recto 13">
            <a:extLst>
              <a:ext uri="{FF2B5EF4-FFF2-40B4-BE49-F238E27FC236}">
                <a16:creationId xmlns:a16="http://schemas.microsoft.com/office/drawing/2014/main" id="{91ADC041-5238-0842-ABCC-E821FC6CD2A6}"/>
              </a:ext>
            </a:extLst>
          </p:cNvPr>
          <p:cNvCxnSpPr>
            <a:cxnSpLocks/>
          </p:cNvCxnSpPr>
          <p:nvPr/>
        </p:nvCxnSpPr>
        <p:spPr>
          <a:xfrm>
            <a:off x="579579" y="1630326"/>
            <a:ext cx="0" cy="48321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5" name="Más 14">
            <a:extLst>
              <a:ext uri="{FF2B5EF4-FFF2-40B4-BE49-F238E27FC236}">
                <a16:creationId xmlns:a16="http://schemas.microsoft.com/office/drawing/2014/main" id="{488C6D81-D0C2-0C4C-BD22-B9174173E1EA}"/>
              </a:ext>
            </a:extLst>
          </p:cNvPr>
          <p:cNvSpPr/>
          <p:nvPr/>
        </p:nvSpPr>
        <p:spPr>
          <a:xfrm>
            <a:off x="503237" y="143722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Más 15">
            <a:extLst>
              <a:ext uri="{FF2B5EF4-FFF2-40B4-BE49-F238E27FC236}">
                <a16:creationId xmlns:a16="http://schemas.microsoft.com/office/drawing/2014/main" id="{DDE659E9-B4BD-1F4F-BA79-CB0ABAF32A0A}"/>
              </a:ext>
            </a:extLst>
          </p:cNvPr>
          <p:cNvSpPr/>
          <p:nvPr/>
        </p:nvSpPr>
        <p:spPr>
          <a:xfrm>
            <a:off x="503237" y="2113542"/>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Rectángulo 16">
            <a:extLst>
              <a:ext uri="{FF2B5EF4-FFF2-40B4-BE49-F238E27FC236}">
                <a16:creationId xmlns:a16="http://schemas.microsoft.com/office/drawing/2014/main" id="{4A63FCCC-766F-5B40-AC26-265FA87A9AA3}"/>
              </a:ext>
            </a:extLst>
          </p:cNvPr>
          <p:cNvSpPr/>
          <p:nvPr/>
        </p:nvSpPr>
        <p:spPr>
          <a:xfrm>
            <a:off x="793980" y="2077542"/>
            <a:ext cx="3598625" cy="215444"/>
          </a:xfrm>
          <a:prstGeom prst="rect">
            <a:avLst/>
          </a:prstGeom>
        </p:spPr>
        <p:txBody>
          <a:bodyPr wrap="square" lIns="0" tIns="0" rIns="0" bIns="0">
            <a:spAutoFit/>
          </a:bodyPr>
          <a:lstStyle/>
          <a:p>
            <a:pPr marL="11113"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Empacar los artículos para el envío.</a:t>
            </a:r>
            <a:endParaRPr lang="es-ES_tradnl" dirty="0"/>
          </a:p>
        </p:txBody>
      </p:sp>
      <p:cxnSp>
        <p:nvCxnSpPr>
          <p:cNvPr id="18" name="Conector recto 17">
            <a:extLst>
              <a:ext uri="{FF2B5EF4-FFF2-40B4-BE49-F238E27FC236}">
                <a16:creationId xmlns:a16="http://schemas.microsoft.com/office/drawing/2014/main" id="{B216CD6A-ADB1-044A-80C5-3E5B4A09AEB8}"/>
              </a:ext>
            </a:extLst>
          </p:cNvPr>
          <p:cNvCxnSpPr>
            <a:cxnSpLocks/>
          </p:cNvCxnSpPr>
          <p:nvPr/>
        </p:nvCxnSpPr>
        <p:spPr>
          <a:xfrm>
            <a:off x="579579" y="2280412"/>
            <a:ext cx="0" cy="241925"/>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9" name="Más 18">
            <a:extLst>
              <a:ext uri="{FF2B5EF4-FFF2-40B4-BE49-F238E27FC236}">
                <a16:creationId xmlns:a16="http://schemas.microsoft.com/office/drawing/2014/main" id="{E9B11FAD-FE26-704D-A8FD-BBAFBA55A655}"/>
              </a:ext>
            </a:extLst>
          </p:cNvPr>
          <p:cNvSpPr/>
          <p:nvPr/>
        </p:nvSpPr>
        <p:spPr>
          <a:xfrm>
            <a:off x="503237" y="254818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Rectángulo 19">
            <a:extLst>
              <a:ext uri="{FF2B5EF4-FFF2-40B4-BE49-F238E27FC236}">
                <a16:creationId xmlns:a16="http://schemas.microsoft.com/office/drawing/2014/main" id="{017737BB-A8D2-2144-A2CE-7236BE102317}"/>
              </a:ext>
            </a:extLst>
          </p:cNvPr>
          <p:cNvSpPr/>
          <p:nvPr/>
        </p:nvSpPr>
        <p:spPr>
          <a:xfrm>
            <a:off x="793980" y="2512185"/>
            <a:ext cx="3598625" cy="215444"/>
          </a:xfrm>
          <a:prstGeom prst="rect">
            <a:avLst/>
          </a:prstGeom>
        </p:spPr>
        <p:txBody>
          <a:bodyPr wrap="square" lIns="0" tIns="0" rIns="0" bIns="0">
            <a:spAutoFit/>
          </a:bodyPr>
          <a:lstStyle/>
          <a:p>
            <a:pPr marL="11113"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Programar el envío del artículo.</a:t>
            </a:r>
            <a:endParaRPr lang="es-ES_tradnl" dirty="0"/>
          </a:p>
        </p:txBody>
      </p:sp>
      <p:cxnSp>
        <p:nvCxnSpPr>
          <p:cNvPr id="21" name="Conector recto 20">
            <a:extLst>
              <a:ext uri="{FF2B5EF4-FFF2-40B4-BE49-F238E27FC236}">
                <a16:creationId xmlns:a16="http://schemas.microsoft.com/office/drawing/2014/main" id="{38E0F0D4-E053-C74A-912D-D672C6FBA2BF}"/>
              </a:ext>
            </a:extLst>
          </p:cNvPr>
          <p:cNvCxnSpPr>
            <a:cxnSpLocks/>
          </p:cNvCxnSpPr>
          <p:nvPr/>
        </p:nvCxnSpPr>
        <p:spPr>
          <a:xfrm>
            <a:off x="579579" y="2715055"/>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2" name="Más 21">
            <a:extLst>
              <a:ext uri="{FF2B5EF4-FFF2-40B4-BE49-F238E27FC236}">
                <a16:creationId xmlns:a16="http://schemas.microsoft.com/office/drawing/2014/main" id="{F675B59A-1B0E-964F-9227-2D2A700A3948}"/>
              </a:ext>
            </a:extLst>
          </p:cNvPr>
          <p:cNvSpPr/>
          <p:nvPr/>
        </p:nvSpPr>
        <p:spPr>
          <a:xfrm>
            <a:off x="503237" y="296165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Rectángulo 22">
            <a:extLst>
              <a:ext uri="{FF2B5EF4-FFF2-40B4-BE49-F238E27FC236}">
                <a16:creationId xmlns:a16="http://schemas.microsoft.com/office/drawing/2014/main" id="{996A1D86-9EDE-6243-B3C4-BC3708C2967E}"/>
              </a:ext>
            </a:extLst>
          </p:cNvPr>
          <p:cNvSpPr/>
          <p:nvPr/>
        </p:nvSpPr>
        <p:spPr>
          <a:xfrm>
            <a:off x="793980" y="2925653"/>
            <a:ext cx="3598625" cy="215444"/>
          </a:xfrm>
          <a:prstGeom prst="rect">
            <a:avLst/>
          </a:prstGeom>
        </p:spPr>
        <p:txBody>
          <a:bodyPr wrap="square" lIns="0" tIns="0" rIns="0" bIns="0">
            <a:spAutoFit/>
          </a:bodyPr>
          <a:lstStyle/>
          <a:p>
            <a:pPr marL="11112"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Preparar la documentación del envío.</a:t>
            </a:r>
          </a:p>
        </p:txBody>
      </p:sp>
      <p:cxnSp>
        <p:nvCxnSpPr>
          <p:cNvPr id="24" name="Conector recto 23">
            <a:extLst>
              <a:ext uri="{FF2B5EF4-FFF2-40B4-BE49-F238E27FC236}">
                <a16:creationId xmlns:a16="http://schemas.microsoft.com/office/drawing/2014/main" id="{5BBDF652-7BA9-B247-B5D2-F9CFAFF1E3DA}"/>
              </a:ext>
            </a:extLst>
          </p:cNvPr>
          <p:cNvCxnSpPr>
            <a:cxnSpLocks/>
          </p:cNvCxnSpPr>
          <p:nvPr/>
        </p:nvCxnSpPr>
        <p:spPr>
          <a:xfrm>
            <a:off x="579579" y="3128523"/>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5" name="Más 24">
            <a:extLst>
              <a:ext uri="{FF2B5EF4-FFF2-40B4-BE49-F238E27FC236}">
                <a16:creationId xmlns:a16="http://schemas.microsoft.com/office/drawing/2014/main" id="{B33059D0-8882-A948-92E5-7617F84E250D}"/>
              </a:ext>
            </a:extLst>
          </p:cNvPr>
          <p:cNvSpPr/>
          <p:nvPr/>
        </p:nvSpPr>
        <p:spPr>
          <a:xfrm>
            <a:off x="503237" y="337512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Rectángulo 25">
            <a:extLst>
              <a:ext uri="{FF2B5EF4-FFF2-40B4-BE49-F238E27FC236}">
                <a16:creationId xmlns:a16="http://schemas.microsoft.com/office/drawing/2014/main" id="{198370CB-0518-2442-930E-4B384ECD61D0}"/>
              </a:ext>
            </a:extLst>
          </p:cNvPr>
          <p:cNvSpPr/>
          <p:nvPr/>
        </p:nvSpPr>
        <p:spPr>
          <a:xfrm>
            <a:off x="793980" y="3339121"/>
            <a:ext cx="3598625" cy="215444"/>
          </a:xfrm>
          <a:prstGeom prst="rect">
            <a:avLst/>
          </a:prstGeom>
        </p:spPr>
        <p:txBody>
          <a:bodyPr wrap="square" lIns="0" tIns="0" rIns="0" bIns="0">
            <a:spAutoFit/>
          </a:bodyPr>
          <a:lstStyle/>
          <a:p>
            <a:pPr marL="11113"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Proceder con la entrega del pedido.</a:t>
            </a:r>
            <a:endParaRPr lang="es-ES_trad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1" name="Google Shape;141;p13"/>
          <p:cNvSpPr txBox="1"/>
          <p:nvPr/>
        </p:nvSpPr>
        <p:spPr>
          <a:xfrm>
            <a:off x="511341" y="925571"/>
            <a:ext cx="4060660"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rgbClr val="262626"/>
                </a:solidFill>
                <a:latin typeface="Calibri"/>
                <a:ea typeface="Calibri"/>
                <a:cs typeface="Calibri"/>
                <a:sym typeface="Calibri"/>
              </a:rPr>
              <a:t>PEDIDO DEL CLIENTE</a:t>
            </a:r>
            <a:endParaRPr sz="1600" dirty="0">
              <a:solidFill>
                <a:schemeClr val="dk1"/>
              </a:solidFill>
              <a:latin typeface="Calibri"/>
              <a:ea typeface="Calibri"/>
              <a:cs typeface="Calibri"/>
              <a:sym typeface="Calibri"/>
            </a:endParaRPr>
          </a:p>
        </p:txBody>
      </p:sp>
      <p:sp>
        <p:nvSpPr>
          <p:cNvPr id="144" name="Google Shape;144;p13"/>
          <p:cNvSpPr txBox="1"/>
          <p:nvPr/>
        </p:nvSpPr>
        <p:spPr>
          <a:xfrm>
            <a:off x="4780319" y="1171792"/>
            <a:ext cx="2660650"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EJEMPLO:</a:t>
            </a:r>
            <a:endParaRPr sz="1600" b="1">
              <a:solidFill>
                <a:schemeClr val="dk1"/>
              </a:solidFill>
              <a:latin typeface="Calibri"/>
              <a:ea typeface="Calibri"/>
              <a:cs typeface="Calibri"/>
              <a:sym typeface="Calibri"/>
            </a:endParaRPr>
          </a:p>
        </p:txBody>
      </p:sp>
      <p:sp>
        <p:nvSpPr>
          <p:cNvPr id="32" name="Rectangle 5">
            <a:extLst>
              <a:ext uri="{FF2B5EF4-FFF2-40B4-BE49-F238E27FC236}">
                <a16:creationId xmlns:a16="http://schemas.microsoft.com/office/drawing/2014/main" id="{3E14B6A7-4B91-3143-A011-6852612E5B2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PROCESAMIENTO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33" name="Grupo 32">
            <a:extLst>
              <a:ext uri="{FF2B5EF4-FFF2-40B4-BE49-F238E27FC236}">
                <a16:creationId xmlns:a16="http://schemas.microsoft.com/office/drawing/2014/main" id="{77034D5D-BCB6-F64E-9B34-350A7EF62487}"/>
              </a:ext>
            </a:extLst>
          </p:cNvPr>
          <p:cNvGrpSpPr/>
          <p:nvPr/>
        </p:nvGrpSpPr>
        <p:grpSpPr>
          <a:xfrm>
            <a:off x="541436" y="1293031"/>
            <a:ext cx="3851177" cy="3718796"/>
            <a:chOff x="3902603" y="1061552"/>
            <a:chExt cx="3851177" cy="3718796"/>
          </a:xfrm>
        </p:grpSpPr>
        <p:grpSp>
          <p:nvGrpSpPr>
            <p:cNvPr id="34" name="Grupo 33">
              <a:extLst>
                <a:ext uri="{FF2B5EF4-FFF2-40B4-BE49-F238E27FC236}">
                  <a16:creationId xmlns:a16="http://schemas.microsoft.com/office/drawing/2014/main" id="{4860BCA5-3075-E049-8093-5BA350DFA8B7}"/>
                </a:ext>
              </a:extLst>
            </p:cNvPr>
            <p:cNvGrpSpPr/>
            <p:nvPr/>
          </p:nvGrpSpPr>
          <p:grpSpPr>
            <a:xfrm>
              <a:off x="3902603" y="1061552"/>
              <a:ext cx="3851177" cy="3718796"/>
              <a:chOff x="549803" y="1366352"/>
              <a:chExt cx="3851177" cy="3718796"/>
            </a:xfrm>
          </p:grpSpPr>
          <p:sp>
            <p:nvSpPr>
              <p:cNvPr id="36" name="Forma libre 35">
                <a:extLst>
                  <a:ext uri="{FF2B5EF4-FFF2-40B4-BE49-F238E27FC236}">
                    <a16:creationId xmlns:a16="http://schemas.microsoft.com/office/drawing/2014/main" id="{3FF58950-E917-B442-9DC6-1F191F044D6C}"/>
                  </a:ext>
                </a:extLst>
              </p:cNvPr>
              <p:cNvSpPr/>
              <p:nvPr/>
            </p:nvSpPr>
            <p:spPr>
              <a:xfrm>
                <a:off x="1899198" y="1366352"/>
                <a:ext cx="1123631" cy="1123631"/>
              </a:xfrm>
              <a:custGeom>
                <a:avLst/>
                <a:gdLst>
                  <a:gd name="connsiteX0" fmla="*/ 0 w 1123631"/>
                  <a:gd name="connsiteY0" fmla="*/ 561816 h 1123631"/>
                  <a:gd name="connsiteX1" fmla="*/ 561816 w 1123631"/>
                  <a:gd name="connsiteY1" fmla="*/ 0 h 1123631"/>
                  <a:gd name="connsiteX2" fmla="*/ 1123632 w 1123631"/>
                  <a:gd name="connsiteY2" fmla="*/ 561816 h 1123631"/>
                  <a:gd name="connsiteX3" fmla="*/ 561816 w 1123631"/>
                  <a:gd name="connsiteY3" fmla="*/ 1123632 h 1123631"/>
                  <a:gd name="connsiteX4" fmla="*/ 0 w 1123631"/>
                  <a:gd name="connsiteY4" fmla="*/ 561816 h 112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631" h="1123631">
                    <a:moveTo>
                      <a:pt x="0" y="561816"/>
                    </a:moveTo>
                    <a:cubicBezTo>
                      <a:pt x="0" y="251534"/>
                      <a:pt x="251534" y="0"/>
                      <a:pt x="561816" y="0"/>
                    </a:cubicBezTo>
                    <a:cubicBezTo>
                      <a:pt x="872098" y="0"/>
                      <a:pt x="1123632" y="251534"/>
                      <a:pt x="1123632" y="561816"/>
                    </a:cubicBezTo>
                    <a:cubicBezTo>
                      <a:pt x="1123632" y="872098"/>
                      <a:pt x="872098" y="1123632"/>
                      <a:pt x="561816" y="1123632"/>
                    </a:cubicBezTo>
                    <a:cubicBezTo>
                      <a:pt x="251534" y="1123632"/>
                      <a:pt x="0" y="872098"/>
                      <a:pt x="0" y="561816"/>
                    </a:cubicBezTo>
                    <a:close/>
                  </a:path>
                </a:pathLst>
              </a:custGeom>
              <a:solidFill>
                <a:srgbClr val="00B1C2"/>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0" tIns="0" rIns="0" bIns="0" numCol="1" spcCol="1270" anchor="ctr" anchorCtr="0">
                <a:noAutofit/>
              </a:bodyPr>
              <a:lstStyle/>
              <a:p>
                <a:pPr marL="0" lvl="0" indent="0" algn="ctr" defTabSz="355600">
                  <a:spcBef>
                    <a:spcPct val="0"/>
                  </a:spcBef>
                  <a:buNone/>
                </a:pPr>
                <a:r>
                  <a:rPr lang="es-PE" sz="900" b="1" kern="1200" dirty="0">
                    <a:solidFill>
                      <a:schemeClr val="bg1"/>
                    </a:solidFill>
                    <a:latin typeface="Calibri" panose="020F0502020204030204" pitchFamily="34" charset="0"/>
                    <a:cs typeface="Calibri" panose="020F0502020204030204" pitchFamily="34" charset="0"/>
                  </a:rPr>
                  <a:t>SOLICITUD DE</a:t>
                </a:r>
              </a:p>
              <a:p>
                <a:pPr marL="0" lvl="0" indent="0" algn="ctr" defTabSz="355600">
                  <a:spcBef>
                    <a:spcPct val="0"/>
                  </a:spcBef>
                  <a:buNone/>
                </a:pPr>
                <a:r>
                  <a:rPr lang="es-PE" sz="900" b="1" kern="1200" dirty="0">
                    <a:solidFill>
                      <a:schemeClr val="bg1"/>
                    </a:solidFill>
                    <a:latin typeface="Calibri" panose="020F0502020204030204" pitchFamily="34" charset="0"/>
                    <a:cs typeface="Calibri" panose="020F0502020204030204" pitchFamily="34" charset="0"/>
                  </a:rPr>
                  <a:t>BIEN O SERVICIO</a:t>
                </a:r>
              </a:p>
              <a:p>
                <a:pPr marL="0" lvl="0" indent="0" algn="ctr" defTabSz="355600">
                  <a:spcBef>
                    <a:spcPct val="0"/>
                  </a:spcBef>
                  <a:buNone/>
                </a:pPr>
                <a:r>
                  <a:rPr lang="es-PE" sz="900" b="1" kern="1200" dirty="0">
                    <a:solidFill>
                      <a:schemeClr val="bg1"/>
                    </a:solidFill>
                    <a:latin typeface="Calibri" panose="020F0502020204030204" pitchFamily="34" charset="0"/>
                    <a:cs typeface="Calibri" panose="020F0502020204030204" pitchFamily="34" charset="0"/>
                  </a:rPr>
                  <a:t>QUE HACE</a:t>
                </a:r>
              </a:p>
              <a:p>
                <a:pPr marL="0" lvl="0" indent="0" algn="ctr" defTabSz="355600">
                  <a:spcBef>
                    <a:spcPct val="0"/>
                  </a:spcBef>
                  <a:buNone/>
                </a:pPr>
                <a:r>
                  <a:rPr lang="es-PE" sz="900" b="1" kern="1200" dirty="0">
                    <a:solidFill>
                      <a:schemeClr val="bg1"/>
                    </a:solidFill>
                    <a:latin typeface="Calibri" panose="020F0502020204030204" pitchFamily="34" charset="0"/>
                    <a:cs typeface="Calibri" panose="020F0502020204030204" pitchFamily="34" charset="0"/>
                  </a:rPr>
                  <a:t>EL CLIENTE</a:t>
                </a:r>
              </a:p>
            </p:txBody>
          </p:sp>
          <p:sp>
            <p:nvSpPr>
              <p:cNvPr id="37" name="Forma libre 36">
                <a:extLst>
                  <a:ext uri="{FF2B5EF4-FFF2-40B4-BE49-F238E27FC236}">
                    <a16:creationId xmlns:a16="http://schemas.microsoft.com/office/drawing/2014/main" id="{69F6B7E6-970B-9D46-9A79-05721A733995}"/>
                  </a:ext>
                </a:extLst>
              </p:cNvPr>
              <p:cNvSpPr/>
              <p:nvPr/>
            </p:nvSpPr>
            <p:spPr>
              <a:xfrm rot="2160000">
                <a:off x="2986083" y="2226684"/>
                <a:ext cx="293564" cy="379225"/>
              </a:xfrm>
              <a:custGeom>
                <a:avLst/>
                <a:gdLst>
                  <a:gd name="connsiteX0" fmla="*/ 0 w 293564"/>
                  <a:gd name="connsiteY0" fmla="*/ 75845 h 379225"/>
                  <a:gd name="connsiteX1" fmla="*/ 146782 w 293564"/>
                  <a:gd name="connsiteY1" fmla="*/ 75845 h 379225"/>
                  <a:gd name="connsiteX2" fmla="*/ 146782 w 293564"/>
                  <a:gd name="connsiteY2" fmla="*/ 0 h 379225"/>
                  <a:gd name="connsiteX3" fmla="*/ 293564 w 293564"/>
                  <a:gd name="connsiteY3" fmla="*/ 189613 h 379225"/>
                  <a:gd name="connsiteX4" fmla="*/ 146782 w 293564"/>
                  <a:gd name="connsiteY4" fmla="*/ 379225 h 379225"/>
                  <a:gd name="connsiteX5" fmla="*/ 146782 w 293564"/>
                  <a:gd name="connsiteY5" fmla="*/ 303380 h 379225"/>
                  <a:gd name="connsiteX6" fmla="*/ 0 w 293564"/>
                  <a:gd name="connsiteY6" fmla="*/ 303380 h 379225"/>
                  <a:gd name="connsiteX7" fmla="*/ 0 w 293564"/>
                  <a:gd name="connsiteY7" fmla="*/ 75845 h 37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64" h="379225">
                    <a:moveTo>
                      <a:pt x="0" y="75845"/>
                    </a:moveTo>
                    <a:lnTo>
                      <a:pt x="146782" y="75845"/>
                    </a:lnTo>
                    <a:lnTo>
                      <a:pt x="146782" y="0"/>
                    </a:lnTo>
                    <a:lnTo>
                      <a:pt x="293564" y="189613"/>
                    </a:lnTo>
                    <a:lnTo>
                      <a:pt x="146782" y="379225"/>
                    </a:lnTo>
                    <a:lnTo>
                      <a:pt x="146782" y="303380"/>
                    </a:lnTo>
                    <a:lnTo>
                      <a:pt x="0" y="303380"/>
                    </a:lnTo>
                    <a:lnTo>
                      <a:pt x="0" y="75845"/>
                    </a:lnTo>
                    <a:close/>
                  </a:path>
                </a:pathLst>
              </a:custGeom>
              <a:solidFill>
                <a:srgbClr val="EE4639"/>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0" tIns="75844" rIns="88068" bIns="75845" numCol="1" spcCol="1270" anchor="ctr" anchorCtr="0">
                <a:noAutofit/>
              </a:bodyPr>
              <a:lstStyle/>
              <a:p>
                <a:pPr marL="0" lvl="0" indent="0" algn="ctr" defTabSz="711200">
                  <a:lnSpc>
                    <a:spcPct val="90000"/>
                  </a:lnSpc>
                  <a:spcBef>
                    <a:spcPct val="0"/>
                  </a:spcBef>
                  <a:spcAft>
                    <a:spcPct val="35000"/>
                  </a:spcAft>
                  <a:buNone/>
                </a:pPr>
                <a:endParaRPr lang="es-PE" sz="900" kern="1200" dirty="0">
                  <a:solidFill>
                    <a:schemeClr val="bg1"/>
                  </a:solidFill>
                  <a:latin typeface="Calibri" panose="020F0502020204030204" pitchFamily="34" charset="0"/>
                  <a:cs typeface="Calibri" panose="020F0502020204030204" pitchFamily="34" charset="0"/>
                </a:endParaRPr>
              </a:p>
            </p:txBody>
          </p:sp>
          <p:sp>
            <p:nvSpPr>
              <p:cNvPr id="38" name="Forma libre 37">
                <a:extLst>
                  <a:ext uri="{FF2B5EF4-FFF2-40B4-BE49-F238E27FC236}">
                    <a16:creationId xmlns:a16="http://schemas.microsoft.com/office/drawing/2014/main" id="{6390866D-8375-D14B-B249-1451BDD480A2}"/>
                  </a:ext>
                </a:extLst>
              </p:cNvPr>
              <p:cNvSpPr/>
              <p:nvPr/>
            </p:nvSpPr>
            <p:spPr>
              <a:xfrm>
                <a:off x="3249764" y="2357617"/>
                <a:ext cx="1151216" cy="1123631"/>
              </a:xfrm>
              <a:custGeom>
                <a:avLst/>
                <a:gdLst>
                  <a:gd name="connsiteX0" fmla="*/ 0 w 1151216"/>
                  <a:gd name="connsiteY0" fmla="*/ 561816 h 1123631"/>
                  <a:gd name="connsiteX1" fmla="*/ 575608 w 1151216"/>
                  <a:gd name="connsiteY1" fmla="*/ 0 h 1123631"/>
                  <a:gd name="connsiteX2" fmla="*/ 1151216 w 1151216"/>
                  <a:gd name="connsiteY2" fmla="*/ 561816 h 1123631"/>
                  <a:gd name="connsiteX3" fmla="*/ 575608 w 1151216"/>
                  <a:gd name="connsiteY3" fmla="*/ 1123632 h 1123631"/>
                  <a:gd name="connsiteX4" fmla="*/ 0 w 1151216"/>
                  <a:gd name="connsiteY4" fmla="*/ 561816 h 112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216" h="1123631">
                    <a:moveTo>
                      <a:pt x="0" y="561816"/>
                    </a:moveTo>
                    <a:cubicBezTo>
                      <a:pt x="0" y="251534"/>
                      <a:pt x="257708" y="0"/>
                      <a:pt x="575608" y="0"/>
                    </a:cubicBezTo>
                    <a:cubicBezTo>
                      <a:pt x="893508" y="0"/>
                      <a:pt x="1151216" y="251534"/>
                      <a:pt x="1151216" y="561816"/>
                    </a:cubicBezTo>
                    <a:cubicBezTo>
                      <a:pt x="1151216" y="872098"/>
                      <a:pt x="893508" y="1123632"/>
                      <a:pt x="575608" y="1123632"/>
                    </a:cubicBezTo>
                    <a:cubicBezTo>
                      <a:pt x="257708" y="1123632"/>
                      <a:pt x="0" y="872098"/>
                      <a:pt x="0" y="561816"/>
                    </a:cubicBezTo>
                    <a:close/>
                  </a:path>
                </a:pathLst>
              </a:custGeom>
              <a:solidFill>
                <a:srgbClr val="00B1C2"/>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s-PE" sz="900" b="1" kern="1200" dirty="0">
                    <a:solidFill>
                      <a:schemeClr val="bg1"/>
                    </a:solidFill>
                    <a:latin typeface="Calibri" panose="020F0502020204030204" pitchFamily="34" charset="0"/>
                    <a:cs typeface="Calibri" panose="020F0502020204030204" pitchFamily="34" charset="0"/>
                  </a:rPr>
                  <a:t>CARACTERÍSTICAS</a:t>
                </a:r>
              </a:p>
            </p:txBody>
          </p:sp>
          <p:sp>
            <p:nvSpPr>
              <p:cNvPr id="39" name="Forma libre 38">
                <a:extLst>
                  <a:ext uri="{FF2B5EF4-FFF2-40B4-BE49-F238E27FC236}">
                    <a16:creationId xmlns:a16="http://schemas.microsoft.com/office/drawing/2014/main" id="{33C9DD81-BCAC-354A-9B29-3C37DAE10DF8}"/>
                  </a:ext>
                </a:extLst>
              </p:cNvPr>
              <p:cNvSpPr/>
              <p:nvPr/>
            </p:nvSpPr>
            <p:spPr>
              <a:xfrm rot="17280000">
                <a:off x="3418402" y="3524364"/>
                <a:ext cx="297614" cy="379226"/>
              </a:xfrm>
              <a:custGeom>
                <a:avLst/>
                <a:gdLst>
                  <a:gd name="connsiteX0" fmla="*/ 0 w 297613"/>
                  <a:gd name="connsiteY0" fmla="*/ 75845 h 379225"/>
                  <a:gd name="connsiteX1" fmla="*/ 148807 w 297613"/>
                  <a:gd name="connsiteY1" fmla="*/ 75845 h 379225"/>
                  <a:gd name="connsiteX2" fmla="*/ 148807 w 297613"/>
                  <a:gd name="connsiteY2" fmla="*/ 0 h 379225"/>
                  <a:gd name="connsiteX3" fmla="*/ 297613 w 297613"/>
                  <a:gd name="connsiteY3" fmla="*/ 189613 h 379225"/>
                  <a:gd name="connsiteX4" fmla="*/ 148807 w 297613"/>
                  <a:gd name="connsiteY4" fmla="*/ 379225 h 379225"/>
                  <a:gd name="connsiteX5" fmla="*/ 148807 w 297613"/>
                  <a:gd name="connsiteY5" fmla="*/ 303380 h 379225"/>
                  <a:gd name="connsiteX6" fmla="*/ 0 w 297613"/>
                  <a:gd name="connsiteY6" fmla="*/ 303380 h 379225"/>
                  <a:gd name="connsiteX7" fmla="*/ 0 w 297613"/>
                  <a:gd name="connsiteY7" fmla="*/ 75845 h 37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613" h="379225">
                    <a:moveTo>
                      <a:pt x="297613" y="303380"/>
                    </a:moveTo>
                    <a:lnTo>
                      <a:pt x="148806" y="303380"/>
                    </a:lnTo>
                    <a:lnTo>
                      <a:pt x="148806" y="379225"/>
                    </a:lnTo>
                    <a:lnTo>
                      <a:pt x="0" y="189612"/>
                    </a:lnTo>
                    <a:lnTo>
                      <a:pt x="148806" y="0"/>
                    </a:lnTo>
                    <a:lnTo>
                      <a:pt x="148806" y="75845"/>
                    </a:lnTo>
                    <a:lnTo>
                      <a:pt x="297613" y="75845"/>
                    </a:lnTo>
                    <a:lnTo>
                      <a:pt x="297613" y="303380"/>
                    </a:lnTo>
                    <a:close/>
                  </a:path>
                </a:pathLst>
              </a:custGeom>
              <a:solidFill>
                <a:srgbClr val="EE4639"/>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89283" tIns="75845" rIns="1" bIns="75845" numCol="1" spcCol="1270" anchor="ctr" anchorCtr="0">
                <a:noAutofit/>
              </a:bodyPr>
              <a:lstStyle/>
              <a:p>
                <a:pPr marL="0" lvl="0" indent="0" algn="ctr" defTabSz="711200">
                  <a:lnSpc>
                    <a:spcPct val="90000"/>
                  </a:lnSpc>
                  <a:spcBef>
                    <a:spcPct val="0"/>
                  </a:spcBef>
                  <a:spcAft>
                    <a:spcPct val="35000"/>
                  </a:spcAft>
                  <a:buNone/>
                </a:pPr>
                <a:endParaRPr lang="es-PE" sz="900" kern="1200" dirty="0">
                  <a:solidFill>
                    <a:schemeClr val="bg1"/>
                  </a:solidFill>
                  <a:latin typeface="Calibri" panose="020F0502020204030204" pitchFamily="34" charset="0"/>
                  <a:cs typeface="Calibri" panose="020F0502020204030204" pitchFamily="34" charset="0"/>
                </a:endParaRPr>
              </a:p>
            </p:txBody>
          </p:sp>
          <p:sp>
            <p:nvSpPr>
              <p:cNvPr id="40" name="Forma libre 39">
                <a:extLst>
                  <a:ext uri="{FF2B5EF4-FFF2-40B4-BE49-F238E27FC236}">
                    <a16:creationId xmlns:a16="http://schemas.microsoft.com/office/drawing/2014/main" id="{B629F4C3-55C2-6B45-90D3-EE640CEBBC5B}"/>
                  </a:ext>
                </a:extLst>
              </p:cNvPr>
              <p:cNvSpPr/>
              <p:nvPr/>
            </p:nvSpPr>
            <p:spPr>
              <a:xfrm>
                <a:off x="2742418" y="3961517"/>
                <a:ext cx="1123631" cy="1123631"/>
              </a:xfrm>
              <a:custGeom>
                <a:avLst/>
                <a:gdLst>
                  <a:gd name="connsiteX0" fmla="*/ 0 w 1123631"/>
                  <a:gd name="connsiteY0" fmla="*/ 561816 h 1123631"/>
                  <a:gd name="connsiteX1" fmla="*/ 561816 w 1123631"/>
                  <a:gd name="connsiteY1" fmla="*/ 0 h 1123631"/>
                  <a:gd name="connsiteX2" fmla="*/ 1123632 w 1123631"/>
                  <a:gd name="connsiteY2" fmla="*/ 561816 h 1123631"/>
                  <a:gd name="connsiteX3" fmla="*/ 561816 w 1123631"/>
                  <a:gd name="connsiteY3" fmla="*/ 1123632 h 1123631"/>
                  <a:gd name="connsiteX4" fmla="*/ 0 w 1123631"/>
                  <a:gd name="connsiteY4" fmla="*/ 561816 h 112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631" h="1123631">
                    <a:moveTo>
                      <a:pt x="0" y="561816"/>
                    </a:moveTo>
                    <a:cubicBezTo>
                      <a:pt x="0" y="251534"/>
                      <a:pt x="251534" y="0"/>
                      <a:pt x="561816" y="0"/>
                    </a:cubicBezTo>
                    <a:cubicBezTo>
                      <a:pt x="872098" y="0"/>
                      <a:pt x="1123632" y="251534"/>
                      <a:pt x="1123632" y="561816"/>
                    </a:cubicBezTo>
                    <a:cubicBezTo>
                      <a:pt x="1123632" y="872098"/>
                      <a:pt x="872098" y="1123632"/>
                      <a:pt x="561816" y="1123632"/>
                    </a:cubicBezTo>
                    <a:cubicBezTo>
                      <a:pt x="251534" y="1123632"/>
                      <a:pt x="0" y="872098"/>
                      <a:pt x="0" y="561816"/>
                    </a:cubicBezTo>
                    <a:close/>
                  </a:path>
                </a:pathLst>
              </a:custGeom>
              <a:solidFill>
                <a:srgbClr val="00B1C2"/>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0" tIns="0" rIns="0" bIns="0" numCol="1" spcCol="1270" anchor="ctr" anchorCtr="0">
                <a:noAutofit/>
              </a:bodyPr>
              <a:lstStyle/>
              <a:p>
                <a:pPr marL="0" lvl="0" indent="0" algn="ctr" defTabSz="355600">
                  <a:spcBef>
                    <a:spcPct val="0"/>
                  </a:spcBef>
                  <a:buNone/>
                </a:pPr>
                <a:r>
                  <a:rPr lang="es-PE" sz="900" b="1" kern="1200" dirty="0">
                    <a:solidFill>
                      <a:schemeClr val="bg1"/>
                    </a:solidFill>
                    <a:latin typeface="Calibri" panose="020F0502020204030204" pitchFamily="34" charset="0"/>
                    <a:cs typeface="Calibri" panose="020F0502020204030204" pitchFamily="34" charset="0"/>
                  </a:rPr>
                  <a:t>FECHA DE</a:t>
                </a:r>
              </a:p>
              <a:p>
                <a:pPr marL="0" lvl="0" indent="0" algn="ctr" defTabSz="355600">
                  <a:spcBef>
                    <a:spcPct val="0"/>
                  </a:spcBef>
                  <a:buNone/>
                </a:pPr>
                <a:r>
                  <a:rPr lang="es-PE" sz="900" b="1" kern="1200" dirty="0">
                    <a:solidFill>
                      <a:schemeClr val="bg1"/>
                    </a:solidFill>
                    <a:latin typeface="Calibri" panose="020F0502020204030204" pitchFamily="34" charset="0"/>
                    <a:cs typeface="Calibri" panose="020F0502020204030204" pitchFamily="34" charset="0"/>
                  </a:rPr>
                  <a:t>ENTREGA Y</a:t>
                </a:r>
              </a:p>
              <a:p>
                <a:pPr marL="0" lvl="0" indent="0" algn="ctr" defTabSz="355600">
                  <a:spcBef>
                    <a:spcPct val="0"/>
                  </a:spcBef>
                  <a:buNone/>
                </a:pPr>
                <a:r>
                  <a:rPr lang="es-PE" sz="900" b="1" kern="1200" dirty="0">
                    <a:solidFill>
                      <a:schemeClr val="bg1"/>
                    </a:solidFill>
                    <a:latin typeface="Calibri" panose="020F0502020204030204" pitchFamily="34" charset="0"/>
                    <a:cs typeface="Calibri" panose="020F0502020204030204" pitchFamily="34" charset="0"/>
                  </a:rPr>
                  <a:t>DEMÁS</a:t>
                </a:r>
              </a:p>
              <a:p>
                <a:pPr marL="0" lvl="0" indent="0" algn="ctr" defTabSz="355600">
                  <a:spcBef>
                    <a:spcPct val="0"/>
                  </a:spcBef>
                  <a:buNone/>
                </a:pPr>
                <a:r>
                  <a:rPr lang="es-PE" sz="900" b="1" kern="1200" dirty="0">
                    <a:solidFill>
                      <a:schemeClr val="bg1"/>
                    </a:solidFill>
                    <a:latin typeface="Calibri" panose="020F0502020204030204" pitchFamily="34" charset="0"/>
                    <a:cs typeface="Calibri" panose="020F0502020204030204" pitchFamily="34" charset="0"/>
                  </a:rPr>
                  <a:t>DETALLES</a:t>
                </a:r>
              </a:p>
            </p:txBody>
          </p:sp>
          <p:sp>
            <p:nvSpPr>
              <p:cNvPr id="41" name="Forma libre 40">
                <a:extLst>
                  <a:ext uri="{FF2B5EF4-FFF2-40B4-BE49-F238E27FC236}">
                    <a16:creationId xmlns:a16="http://schemas.microsoft.com/office/drawing/2014/main" id="{E77237F9-7DCA-DE45-B05D-638C8052CA2A}"/>
                  </a:ext>
                </a:extLst>
              </p:cNvPr>
              <p:cNvSpPr/>
              <p:nvPr/>
            </p:nvSpPr>
            <p:spPr>
              <a:xfrm rot="21600000">
                <a:off x="2320311" y="4333718"/>
                <a:ext cx="298289" cy="379226"/>
              </a:xfrm>
              <a:custGeom>
                <a:avLst/>
                <a:gdLst>
                  <a:gd name="connsiteX0" fmla="*/ 0 w 298288"/>
                  <a:gd name="connsiteY0" fmla="*/ 75845 h 379225"/>
                  <a:gd name="connsiteX1" fmla="*/ 149144 w 298288"/>
                  <a:gd name="connsiteY1" fmla="*/ 75845 h 379225"/>
                  <a:gd name="connsiteX2" fmla="*/ 149144 w 298288"/>
                  <a:gd name="connsiteY2" fmla="*/ 0 h 379225"/>
                  <a:gd name="connsiteX3" fmla="*/ 298288 w 298288"/>
                  <a:gd name="connsiteY3" fmla="*/ 189613 h 379225"/>
                  <a:gd name="connsiteX4" fmla="*/ 149144 w 298288"/>
                  <a:gd name="connsiteY4" fmla="*/ 379225 h 379225"/>
                  <a:gd name="connsiteX5" fmla="*/ 149144 w 298288"/>
                  <a:gd name="connsiteY5" fmla="*/ 303380 h 379225"/>
                  <a:gd name="connsiteX6" fmla="*/ 0 w 298288"/>
                  <a:gd name="connsiteY6" fmla="*/ 303380 h 379225"/>
                  <a:gd name="connsiteX7" fmla="*/ 0 w 298288"/>
                  <a:gd name="connsiteY7" fmla="*/ 75845 h 37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288" h="379225">
                    <a:moveTo>
                      <a:pt x="298288" y="303380"/>
                    </a:moveTo>
                    <a:lnTo>
                      <a:pt x="149144" y="303380"/>
                    </a:lnTo>
                    <a:lnTo>
                      <a:pt x="149144" y="379225"/>
                    </a:lnTo>
                    <a:lnTo>
                      <a:pt x="0" y="189612"/>
                    </a:lnTo>
                    <a:lnTo>
                      <a:pt x="149144" y="0"/>
                    </a:lnTo>
                    <a:lnTo>
                      <a:pt x="149144" y="75845"/>
                    </a:lnTo>
                    <a:lnTo>
                      <a:pt x="298288" y="75845"/>
                    </a:lnTo>
                    <a:lnTo>
                      <a:pt x="298288" y="303380"/>
                    </a:lnTo>
                    <a:close/>
                  </a:path>
                </a:pathLst>
              </a:custGeom>
              <a:solidFill>
                <a:srgbClr val="EE4639"/>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89486" tIns="75846" rIns="1" bIns="75845" numCol="1" spcCol="1270" anchor="ctr" anchorCtr="0">
                <a:noAutofit/>
              </a:bodyPr>
              <a:lstStyle/>
              <a:p>
                <a:pPr marL="0" lvl="0" indent="0" algn="ctr" defTabSz="711200">
                  <a:lnSpc>
                    <a:spcPct val="90000"/>
                  </a:lnSpc>
                  <a:spcBef>
                    <a:spcPct val="0"/>
                  </a:spcBef>
                  <a:spcAft>
                    <a:spcPct val="35000"/>
                  </a:spcAft>
                  <a:buNone/>
                </a:pPr>
                <a:endParaRPr lang="es-PE" sz="900" kern="1200" dirty="0">
                  <a:solidFill>
                    <a:schemeClr val="bg1"/>
                  </a:solidFill>
                  <a:latin typeface="Calibri" panose="020F0502020204030204" pitchFamily="34" charset="0"/>
                  <a:cs typeface="Calibri" panose="020F0502020204030204" pitchFamily="34" charset="0"/>
                </a:endParaRPr>
              </a:p>
            </p:txBody>
          </p:sp>
          <p:sp>
            <p:nvSpPr>
              <p:cNvPr id="42" name="Forma libre 41">
                <a:extLst>
                  <a:ext uri="{FF2B5EF4-FFF2-40B4-BE49-F238E27FC236}">
                    <a16:creationId xmlns:a16="http://schemas.microsoft.com/office/drawing/2014/main" id="{D9739455-5AF8-3945-94B1-2F11BDE34BE6}"/>
                  </a:ext>
                </a:extLst>
              </p:cNvPr>
              <p:cNvSpPr/>
              <p:nvPr/>
            </p:nvSpPr>
            <p:spPr>
              <a:xfrm>
                <a:off x="1055978" y="3961517"/>
                <a:ext cx="1123631" cy="1123631"/>
              </a:xfrm>
              <a:custGeom>
                <a:avLst/>
                <a:gdLst>
                  <a:gd name="connsiteX0" fmla="*/ 0 w 1123631"/>
                  <a:gd name="connsiteY0" fmla="*/ 561816 h 1123631"/>
                  <a:gd name="connsiteX1" fmla="*/ 561816 w 1123631"/>
                  <a:gd name="connsiteY1" fmla="*/ 0 h 1123631"/>
                  <a:gd name="connsiteX2" fmla="*/ 1123632 w 1123631"/>
                  <a:gd name="connsiteY2" fmla="*/ 561816 h 1123631"/>
                  <a:gd name="connsiteX3" fmla="*/ 561816 w 1123631"/>
                  <a:gd name="connsiteY3" fmla="*/ 1123632 h 1123631"/>
                  <a:gd name="connsiteX4" fmla="*/ 0 w 1123631"/>
                  <a:gd name="connsiteY4" fmla="*/ 561816 h 112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631" h="1123631">
                    <a:moveTo>
                      <a:pt x="0" y="561816"/>
                    </a:moveTo>
                    <a:cubicBezTo>
                      <a:pt x="0" y="251534"/>
                      <a:pt x="251534" y="0"/>
                      <a:pt x="561816" y="0"/>
                    </a:cubicBezTo>
                    <a:cubicBezTo>
                      <a:pt x="872098" y="0"/>
                      <a:pt x="1123632" y="251534"/>
                      <a:pt x="1123632" y="561816"/>
                    </a:cubicBezTo>
                    <a:cubicBezTo>
                      <a:pt x="1123632" y="872098"/>
                      <a:pt x="872098" y="1123632"/>
                      <a:pt x="561816" y="1123632"/>
                    </a:cubicBezTo>
                    <a:cubicBezTo>
                      <a:pt x="251534" y="1123632"/>
                      <a:pt x="0" y="872098"/>
                      <a:pt x="0" y="561816"/>
                    </a:cubicBezTo>
                    <a:close/>
                  </a:path>
                </a:pathLst>
              </a:custGeom>
              <a:solidFill>
                <a:srgbClr val="00B1C2"/>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s-PE" sz="900" b="1" kern="1200" dirty="0">
                    <a:solidFill>
                      <a:schemeClr val="bg1"/>
                    </a:solidFill>
                    <a:latin typeface="Calibri" panose="020F0502020204030204" pitchFamily="34" charset="0"/>
                    <a:cs typeface="Calibri" panose="020F0502020204030204" pitchFamily="34" charset="0"/>
                  </a:rPr>
                  <a:t>LUGAR</a:t>
                </a:r>
              </a:p>
            </p:txBody>
          </p:sp>
          <p:sp>
            <p:nvSpPr>
              <p:cNvPr id="43" name="Forma libre 42">
                <a:extLst>
                  <a:ext uri="{FF2B5EF4-FFF2-40B4-BE49-F238E27FC236}">
                    <a16:creationId xmlns:a16="http://schemas.microsoft.com/office/drawing/2014/main" id="{BDA8978A-F6A7-9D4B-B476-2DEEEBE3FE34}"/>
                  </a:ext>
                </a:extLst>
              </p:cNvPr>
              <p:cNvSpPr/>
              <p:nvPr/>
            </p:nvSpPr>
            <p:spPr>
              <a:xfrm rot="25942342">
                <a:off x="1222013" y="3545051"/>
                <a:ext cx="290363" cy="379225"/>
              </a:xfrm>
              <a:custGeom>
                <a:avLst/>
                <a:gdLst>
                  <a:gd name="connsiteX0" fmla="*/ 0 w 290362"/>
                  <a:gd name="connsiteY0" fmla="*/ 75845 h 379225"/>
                  <a:gd name="connsiteX1" fmla="*/ 145181 w 290362"/>
                  <a:gd name="connsiteY1" fmla="*/ 75845 h 379225"/>
                  <a:gd name="connsiteX2" fmla="*/ 145181 w 290362"/>
                  <a:gd name="connsiteY2" fmla="*/ 0 h 379225"/>
                  <a:gd name="connsiteX3" fmla="*/ 290362 w 290362"/>
                  <a:gd name="connsiteY3" fmla="*/ 189613 h 379225"/>
                  <a:gd name="connsiteX4" fmla="*/ 145181 w 290362"/>
                  <a:gd name="connsiteY4" fmla="*/ 379225 h 379225"/>
                  <a:gd name="connsiteX5" fmla="*/ 145181 w 290362"/>
                  <a:gd name="connsiteY5" fmla="*/ 303380 h 379225"/>
                  <a:gd name="connsiteX6" fmla="*/ 0 w 290362"/>
                  <a:gd name="connsiteY6" fmla="*/ 303380 h 379225"/>
                  <a:gd name="connsiteX7" fmla="*/ 0 w 290362"/>
                  <a:gd name="connsiteY7" fmla="*/ 75845 h 37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362" h="379225">
                    <a:moveTo>
                      <a:pt x="290362" y="303380"/>
                    </a:moveTo>
                    <a:lnTo>
                      <a:pt x="145181" y="303380"/>
                    </a:lnTo>
                    <a:lnTo>
                      <a:pt x="145181" y="379225"/>
                    </a:lnTo>
                    <a:lnTo>
                      <a:pt x="0" y="189612"/>
                    </a:lnTo>
                    <a:lnTo>
                      <a:pt x="145181" y="0"/>
                    </a:lnTo>
                    <a:lnTo>
                      <a:pt x="145181" y="75845"/>
                    </a:lnTo>
                    <a:lnTo>
                      <a:pt x="290362" y="75845"/>
                    </a:lnTo>
                    <a:lnTo>
                      <a:pt x="290362" y="303380"/>
                    </a:lnTo>
                    <a:close/>
                  </a:path>
                </a:pathLst>
              </a:custGeom>
              <a:solidFill>
                <a:srgbClr val="EE4639"/>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87109" tIns="75844" rIns="0" bIns="75845" numCol="1" spcCol="1270" anchor="ctr" anchorCtr="0">
                <a:noAutofit/>
              </a:bodyPr>
              <a:lstStyle/>
              <a:p>
                <a:pPr marL="0" lvl="0" indent="0" algn="ctr" defTabSz="711200">
                  <a:lnSpc>
                    <a:spcPct val="90000"/>
                  </a:lnSpc>
                  <a:spcBef>
                    <a:spcPct val="0"/>
                  </a:spcBef>
                  <a:spcAft>
                    <a:spcPct val="35000"/>
                  </a:spcAft>
                  <a:buNone/>
                </a:pPr>
                <a:endParaRPr lang="es-PE" sz="900" kern="1200" dirty="0">
                  <a:solidFill>
                    <a:schemeClr val="bg1"/>
                  </a:solidFill>
                  <a:latin typeface="Calibri" panose="020F0502020204030204" pitchFamily="34" charset="0"/>
                  <a:cs typeface="Calibri" panose="020F0502020204030204" pitchFamily="34" charset="0"/>
                </a:endParaRPr>
              </a:p>
            </p:txBody>
          </p:sp>
          <p:sp>
            <p:nvSpPr>
              <p:cNvPr id="44" name="Forma libre 43">
                <a:extLst>
                  <a:ext uri="{FF2B5EF4-FFF2-40B4-BE49-F238E27FC236}">
                    <a16:creationId xmlns:a16="http://schemas.microsoft.com/office/drawing/2014/main" id="{430F9E90-388F-8847-941F-B8281CB6CB4D}"/>
                  </a:ext>
                </a:extLst>
              </p:cNvPr>
              <p:cNvSpPr/>
              <p:nvPr/>
            </p:nvSpPr>
            <p:spPr>
              <a:xfrm>
                <a:off x="549803" y="2368517"/>
                <a:ext cx="1123631" cy="1123631"/>
              </a:xfrm>
              <a:custGeom>
                <a:avLst/>
                <a:gdLst>
                  <a:gd name="connsiteX0" fmla="*/ 0 w 1123631"/>
                  <a:gd name="connsiteY0" fmla="*/ 561816 h 1123631"/>
                  <a:gd name="connsiteX1" fmla="*/ 561816 w 1123631"/>
                  <a:gd name="connsiteY1" fmla="*/ 0 h 1123631"/>
                  <a:gd name="connsiteX2" fmla="*/ 1123632 w 1123631"/>
                  <a:gd name="connsiteY2" fmla="*/ 561816 h 1123631"/>
                  <a:gd name="connsiteX3" fmla="*/ 561816 w 1123631"/>
                  <a:gd name="connsiteY3" fmla="*/ 1123632 h 1123631"/>
                  <a:gd name="connsiteX4" fmla="*/ 0 w 1123631"/>
                  <a:gd name="connsiteY4" fmla="*/ 561816 h 112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631" h="1123631">
                    <a:moveTo>
                      <a:pt x="0" y="561816"/>
                    </a:moveTo>
                    <a:cubicBezTo>
                      <a:pt x="0" y="251534"/>
                      <a:pt x="251534" y="0"/>
                      <a:pt x="561816" y="0"/>
                    </a:cubicBezTo>
                    <a:cubicBezTo>
                      <a:pt x="872098" y="0"/>
                      <a:pt x="1123632" y="251534"/>
                      <a:pt x="1123632" y="561816"/>
                    </a:cubicBezTo>
                    <a:cubicBezTo>
                      <a:pt x="1123632" y="872098"/>
                      <a:pt x="872098" y="1123632"/>
                      <a:pt x="561816" y="1123632"/>
                    </a:cubicBezTo>
                    <a:cubicBezTo>
                      <a:pt x="251534" y="1123632"/>
                      <a:pt x="0" y="872098"/>
                      <a:pt x="0" y="561816"/>
                    </a:cubicBezTo>
                    <a:close/>
                  </a:path>
                </a:pathLst>
              </a:custGeom>
              <a:solidFill>
                <a:srgbClr val="00B1C2"/>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s-PE" sz="900" b="1" kern="1200" dirty="0">
                    <a:solidFill>
                      <a:schemeClr val="bg1"/>
                    </a:solidFill>
                    <a:latin typeface="Calibri" panose="020F0502020204030204" pitchFamily="34" charset="0"/>
                    <a:cs typeface="Calibri" panose="020F0502020204030204" pitchFamily="34" charset="0"/>
                  </a:rPr>
                  <a:t>CANTIDAD</a:t>
                </a:r>
              </a:p>
            </p:txBody>
          </p:sp>
          <p:sp>
            <p:nvSpPr>
              <p:cNvPr id="45" name="Forma libre 44">
                <a:extLst>
                  <a:ext uri="{FF2B5EF4-FFF2-40B4-BE49-F238E27FC236}">
                    <a16:creationId xmlns:a16="http://schemas.microsoft.com/office/drawing/2014/main" id="{66F22523-8A8C-6748-8C34-1CD1474304B0}"/>
                  </a:ext>
                </a:extLst>
              </p:cNvPr>
              <p:cNvSpPr/>
              <p:nvPr/>
            </p:nvSpPr>
            <p:spPr>
              <a:xfrm rot="19403975">
                <a:off x="1631947" y="2244621"/>
                <a:ext cx="295317" cy="379225"/>
              </a:xfrm>
              <a:custGeom>
                <a:avLst/>
                <a:gdLst>
                  <a:gd name="connsiteX0" fmla="*/ 0 w 295317"/>
                  <a:gd name="connsiteY0" fmla="*/ 75845 h 379225"/>
                  <a:gd name="connsiteX1" fmla="*/ 147659 w 295317"/>
                  <a:gd name="connsiteY1" fmla="*/ 75845 h 379225"/>
                  <a:gd name="connsiteX2" fmla="*/ 147659 w 295317"/>
                  <a:gd name="connsiteY2" fmla="*/ 0 h 379225"/>
                  <a:gd name="connsiteX3" fmla="*/ 295317 w 295317"/>
                  <a:gd name="connsiteY3" fmla="*/ 189613 h 379225"/>
                  <a:gd name="connsiteX4" fmla="*/ 147659 w 295317"/>
                  <a:gd name="connsiteY4" fmla="*/ 379225 h 379225"/>
                  <a:gd name="connsiteX5" fmla="*/ 147659 w 295317"/>
                  <a:gd name="connsiteY5" fmla="*/ 303380 h 379225"/>
                  <a:gd name="connsiteX6" fmla="*/ 0 w 295317"/>
                  <a:gd name="connsiteY6" fmla="*/ 303380 h 379225"/>
                  <a:gd name="connsiteX7" fmla="*/ 0 w 295317"/>
                  <a:gd name="connsiteY7" fmla="*/ 75845 h 37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17" h="379225">
                    <a:moveTo>
                      <a:pt x="0" y="75845"/>
                    </a:moveTo>
                    <a:lnTo>
                      <a:pt x="147659" y="75845"/>
                    </a:lnTo>
                    <a:lnTo>
                      <a:pt x="147659" y="0"/>
                    </a:lnTo>
                    <a:lnTo>
                      <a:pt x="295317" y="189613"/>
                    </a:lnTo>
                    <a:lnTo>
                      <a:pt x="147659" y="379225"/>
                    </a:lnTo>
                    <a:lnTo>
                      <a:pt x="147659" y="303380"/>
                    </a:lnTo>
                    <a:lnTo>
                      <a:pt x="0" y="303380"/>
                    </a:lnTo>
                    <a:lnTo>
                      <a:pt x="0" y="75845"/>
                    </a:lnTo>
                    <a:close/>
                  </a:path>
                </a:pathLst>
              </a:custGeom>
              <a:solidFill>
                <a:srgbClr val="EE4639"/>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1" tIns="75845" rIns="88595" bIns="75844" numCol="1" spcCol="1270" anchor="ctr" anchorCtr="0">
                <a:noAutofit/>
              </a:bodyPr>
              <a:lstStyle/>
              <a:p>
                <a:pPr marL="0" lvl="0" indent="0" algn="ctr" defTabSz="711200">
                  <a:lnSpc>
                    <a:spcPct val="90000"/>
                  </a:lnSpc>
                  <a:spcBef>
                    <a:spcPct val="0"/>
                  </a:spcBef>
                  <a:spcAft>
                    <a:spcPct val="35000"/>
                  </a:spcAft>
                  <a:buNone/>
                </a:pPr>
                <a:endParaRPr lang="es-PE" sz="900" kern="1200" dirty="0">
                  <a:solidFill>
                    <a:schemeClr val="bg1"/>
                  </a:solidFill>
                  <a:latin typeface="Calibri" panose="020F0502020204030204" pitchFamily="34" charset="0"/>
                  <a:cs typeface="Calibri" panose="020F0502020204030204" pitchFamily="34" charset="0"/>
                </a:endParaRPr>
              </a:p>
            </p:txBody>
          </p:sp>
        </p:grpSp>
        <p:sp>
          <p:nvSpPr>
            <p:cNvPr id="35" name="11 Elipse">
              <a:extLst>
                <a:ext uri="{FF2B5EF4-FFF2-40B4-BE49-F238E27FC236}">
                  <a16:creationId xmlns:a16="http://schemas.microsoft.com/office/drawing/2014/main" id="{E5B44E33-3082-A543-90EF-8DD7AF8F5B84}"/>
                </a:ext>
              </a:extLst>
            </p:cNvPr>
            <p:cNvSpPr/>
            <p:nvPr/>
          </p:nvSpPr>
          <p:spPr>
            <a:xfrm>
              <a:off x="5201488" y="2418248"/>
              <a:ext cx="1253407" cy="1251115"/>
            </a:xfrm>
            <a:prstGeom prst="ellipse">
              <a:avLst/>
            </a:prstGeom>
            <a:solidFill>
              <a:srgbClr val="7150A0"/>
            </a:solidFill>
            <a:ln>
              <a:noFill/>
            </a:ln>
          </p:spPr>
          <p:style>
            <a:lnRef idx="2">
              <a:schemeClr val="accent2"/>
            </a:lnRef>
            <a:fillRef idx="1">
              <a:schemeClr val="lt1"/>
            </a:fillRef>
            <a:effectRef idx="0">
              <a:schemeClr val="accent2"/>
            </a:effectRef>
            <a:fontRef idx="minor">
              <a:schemeClr val="dk1"/>
            </a:fontRef>
          </p:style>
          <p:txBody>
            <a:bodyPr lIns="0" tIns="0" rIns="0" bIns="0" anchor="ctr"/>
            <a:lstStyle/>
            <a:p>
              <a:pPr algn="ctr">
                <a:defRPr/>
              </a:pPr>
              <a:r>
                <a:rPr lang="es-PE" sz="1200" b="1" dirty="0">
                  <a:solidFill>
                    <a:schemeClr val="bg1"/>
                  </a:solidFill>
                  <a:latin typeface="Calibri" panose="020F0502020204030204" pitchFamily="34" charset="0"/>
                  <a:cs typeface="Calibri" panose="020F0502020204030204" pitchFamily="34" charset="0"/>
                </a:rPr>
                <a:t>EL PEDIDO DEBE SER MUY CLARO </a:t>
              </a:r>
            </a:p>
          </p:txBody>
        </p:sp>
      </p:grpSp>
      <p:sp>
        <p:nvSpPr>
          <p:cNvPr id="46" name="Rectángulo redondeado 45">
            <a:extLst>
              <a:ext uri="{FF2B5EF4-FFF2-40B4-BE49-F238E27FC236}">
                <a16:creationId xmlns:a16="http://schemas.microsoft.com/office/drawing/2014/main" id="{97C7D2F7-8909-7A4A-84B7-20623049D9EB}"/>
              </a:ext>
            </a:extLst>
          </p:cNvPr>
          <p:cNvSpPr/>
          <p:nvPr/>
        </p:nvSpPr>
        <p:spPr>
          <a:xfrm>
            <a:off x="4780319" y="1501340"/>
            <a:ext cx="3600450" cy="2058728"/>
          </a:xfrm>
          <a:prstGeom prst="roundRect">
            <a:avLst>
              <a:gd name="adj" fmla="val 4089"/>
            </a:avLst>
          </a:prstGeom>
          <a:solidFill>
            <a:srgbClr val="E3DCED"/>
          </a:solidFill>
          <a:ln w="3810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108000" tIns="144000" rIns="36000" rtlCol="0" anchor="t"/>
          <a:lstStyle/>
          <a:p>
            <a:pPr marL="138113" marR="0" lvl="0" indent="-138113" algn="l" rtl="0">
              <a:spcBef>
                <a:spcPts val="0"/>
              </a:spcBef>
              <a:spcAft>
                <a:spcPts val="0"/>
              </a:spcAft>
              <a:buClr>
                <a:srgbClr val="7150A0"/>
              </a:buClr>
              <a:buFont typeface="Arial" panose="020B0604020202020204" pitchFamily="34" charset="0"/>
              <a:buChar char="•"/>
            </a:pPr>
            <a:r>
              <a:rPr lang="es-ES_tradnl" sz="1400" dirty="0">
                <a:solidFill>
                  <a:schemeClr val="dk1"/>
                </a:solidFill>
                <a:latin typeface="Calibri"/>
                <a:ea typeface="Calibri"/>
                <a:cs typeface="Calibri"/>
                <a:sym typeface="Calibri"/>
              </a:rPr>
              <a:t>100 Bolsas de cemento tipo I de 42.50 kg c/.u Marca: CEMENTO ANDINO.</a:t>
            </a:r>
            <a:endParaRPr lang="es-ES_tradnl" dirty="0"/>
          </a:p>
          <a:p>
            <a:pPr marL="138113" marR="0" lvl="0" indent="-138113" algn="l" rtl="0">
              <a:spcBef>
                <a:spcPts val="0"/>
              </a:spcBef>
              <a:spcAft>
                <a:spcPts val="0"/>
              </a:spcAft>
              <a:buClr>
                <a:srgbClr val="7150A0"/>
              </a:buClr>
              <a:buFont typeface="Arial" panose="020B0604020202020204" pitchFamily="34" charset="0"/>
              <a:buChar char="•"/>
            </a:pPr>
            <a:endParaRPr lang="es-ES_tradnl" sz="1400" dirty="0">
              <a:solidFill>
                <a:schemeClr val="dk1"/>
              </a:solidFill>
              <a:latin typeface="Calibri"/>
              <a:ea typeface="Calibri"/>
              <a:cs typeface="Calibri"/>
              <a:sym typeface="Calibri"/>
            </a:endParaRPr>
          </a:p>
          <a:p>
            <a:pPr marL="138113" marR="0" lvl="0" indent="-138113" algn="l" rtl="0">
              <a:spcBef>
                <a:spcPts val="0"/>
              </a:spcBef>
              <a:spcAft>
                <a:spcPts val="0"/>
              </a:spcAft>
              <a:buClr>
                <a:srgbClr val="7150A0"/>
              </a:buClr>
              <a:buFont typeface="Arial" panose="020B0604020202020204" pitchFamily="34" charset="0"/>
              <a:buChar char="•"/>
            </a:pPr>
            <a:r>
              <a:rPr lang="es-ES_tradnl" sz="1400" dirty="0">
                <a:solidFill>
                  <a:schemeClr val="dk1"/>
                </a:solidFill>
                <a:latin typeface="Calibri"/>
                <a:ea typeface="Calibri"/>
                <a:cs typeface="Calibri"/>
                <a:sym typeface="Calibri"/>
              </a:rPr>
              <a:t>Debe venir en parihuela de madera y con </a:t>
            </a:r>
            <a:r>
              <a:rPr lang="es-ES_tradnl" sz="1400" i="1" dirty="0" err="1">
                <a:solidFill>
                  <a:schemeClr val="dk1"/>
                </a:solidFill>
                <a:latin typeface="Calibri"/>
                <a:ea typeface="Calibri"/>
                <a:cs typeface="Calibri"/>
                <a:sym typeface="Calibri"/>
              </a:rPr>
              <a:t>strech</a:t>
            </a:r>
            <a:r>
              <a:rPr lang="es-ES_tradnl" sz="1400" i="1" dirty="0">
                <a:solidFill>
                  <a:schemeClr val="dk1"/>
                </a:solidFill>
                <a:latin typeface="Calibri"/>
                <a:ea typeface="Calibri"/>
                <a:cs typeface="Calibri"/>
                <a:sym typeface="Calibri"/>
              </a:rPr>
              <a:t> film.</a:t>
            </a:r>
            <a:endParaRPr lang="es-ES_tradnl" dirty="0"/>
          </a:p>
          <a:p>
            <a:pPr marL="138113" marR="0" lvl="0" indent="-138113" algn="l" rtl="0">
              <a:spcBef>
                <a:spcPts val="0"/>
              </a:spcBef>
              <a:spcAft>
                <a:spcPts val="0"/>
              </a:spcAft>
              <a:buClr>
                <a:srgbClr val="7150A0"/>
              </a:buClr>
              <a:buFont typeface="Arial" panose="020B0604020202020204" pitchFamily="34" charset="0"/>
              <a:buChar char="•"/>
            </a:pPr>
            <a:endParaRPr lang="es-ES_tradnl" sz="1400" dirty="0">
              <a:solidFill>
                <a:schemeClr val="dk1"/>
              </a:solidFill>
              <a:latin typeface="Calibri"/>
              <a:ea typeface="Calibri"/>
              <a:cs typeface="Calibri"/>
              <a:sym typeface="Calibri"/>
            </a:endParaRPr>
          </a:p>
          <a:p>
            <a:pPr marL="138113" marR="0" lvl="0" indent="-138113" algn="l" rtl="0">
              <a:spcBef>
                <a:spcPts val="0"/>
              </a:spcBef>
              <a:spcAft>
                <a:spcPts val="0"/>
              </a:spcAft>
              <a:buClr>
                <a:srgbClr val="7150A0"/>
              </a:buClr>
              <a:buFont typeface="Arial" panose="020B0604020202020204" pitchFamily="34" charset="0"/>
              <a:buChar char="•"/>
            </a:pPr>
            <a:r>
              <a:rPr lang="es-ES_tradnl" sz="1400" dirty="0">
                <a:solidFill>
                  <a:schemeClr val="dk1"/>
                </a:solidFill>
                <a:latin typeface="Calibri"/>
                <a:ea typeface="Calibri"/>
                <a:cs typeface="Calibri"/>
                <a:sym typeface="Calibri"/>
              </a:rPr>
              <a:t>La entrega debe ser en el </a:t>
            </a:r>
            <a:r>
              <a:rPr lang="es-ES_tradnl" dirty="0">
                <a:solidFill>
                  <a:schemeClr val="dk1"/>
                </a:solidFill>
                <a:latin typeface="Calibri"/>
                <a:ea typeface="Calibri"/>
                <a:cs typeface="Calibri"/>
                <a:sym typeface="Calibri"/>
              </a:rPr>
              <a:t>Almacén</a:t>
            </a:r>
            <a:r>
              <a:rPr lang="es-ES_tradnl" sz="1400" dirty="0">
                <a:solidFill>
                  <a:schemeClr val="dk1"/>
                </a:solidFill>
                <a:latin typeface="Calibri"/>
                <a:ea typeface="Calibri"/>
                <a:cs typeface="Calibri"/>
                <a:sym typeface="Calibri"/>
              </a:rPr>
              <a:t> N°1</a:t>
            </a:r>
            <a:endParaRPr lang="es-ES_tradnl" dirty="0"/>
          </a:p>
          <a:p>
            <a:pPr marL="138113" marR="0" lvl="0" indent="-138113" algn="l" rtl="0">
              <a:spcBef>
                <a:spcPts val="0"/>
              </a:spcBef>
              <a:spcAft>
                <a:spcPts val="0"/>
              </a:spcAft>
              <a:buClr>
                <a:srgbClr val="7150A0"/>
              </a:buClr>
              <a:buFont typeface="Arial" panose="020B0604020202020204" pitchFamily="34" charset="0"/>
              <a:buChar char="•"/>
            </a:pPr>
            <a:r>
              <a:rPr lang="es-ES_tradnl" sz="1400" dirty="0">
                <a:solidFill>
                  <a:schemeClr val="dk1"/>
                </a:solidFill>
                <a:latin typeface="Calibri"/>
                <a:ea typeface="Calibri"/>
                <a:cs typeface="Calibri"/>
                <a:sym typeface="Calibri"/>
              </a:rPr>
              <a:t>Precio Total: S/ 4,250.00 </a:t>
            </a:r>
            <a:endParaRPr lang="es-ES_tradnl" dirty="0"/>
          </a:p>
        </p:txBody>
      </p:sp>
      <p:sp>
        <p:nvSpPr>
          <p:cNvPr id="47" name="Rectángulo 46">
            <a:extLst>
              <a:ext uri="{FF2B5EF4-FFF2-40B4-BE49-F238E27FC236}">
                <a16:creationId xmlns:a16="http://schemas.microsoft.com/office/drawing/2014/main" id="{44A4FF31-6410-3A47-B324-BE697F00F1A0}"/>
              </a:ext>
            </a:extLst>
          </p:cNvPr>
          <p:cNvSpPr/>
          <p:nvPr/>
        </p:nvSpPr>
        <p:spPr>
          <a:xfrm>
            <a:off x="6038021" y="4031140"/>
            <a:ext cx="2045430" cy="738664"/>
          </a:xfrm>
          <a:prstGeom prst="rect">
            <a:avLst/>
          </a:prstGeom>
        </p:spPr>
        <p:txBody>
          <a:bodyPr wrap="square" lIns="0" tIns="0" rIns="0" bIns="0">
            <a:spAutoFit/>
          </a:bodyPr>
          <a:lstStyle/>
          <a:p>
            <a:pPr marL="0" marR="0" lvl="0" indent="0" rtl="0">
              <a:spcBef>
                <a:spcPts val="0"/>
              </a:spcBef>
              <a:spcAft>
                <a:spcPts val="0"/>
              </a:spcAft>
              <a:buNone/>
            </a:pPr>
            <a:r>
              <a:rPr lang="es-ES_tradnl" sz="1600" b="1" dirty="0">
                <a:solidFill>
                  <a:schemeClr val="dk1"/>
                </a:solidFill>
                <a:latin typeface="Calibri"/>
                <a:ea typeface="Calibri"/>
                <a:cs typeface="Calibri"/>
                <a:sym typeface="Calibri"/>
              </a:rPr>
              <a:t>Si el pedido no es claro, se corre el riesgo de que sea mal procesado.</a:t>
            </a:r>
            <a:endParaRPr lang="es-ES_tradnl" sz="1600" dirty="0"/>
          </a:p>
        </p:txBody>
      </p:sp>
      <p:grpSp>
        <p:nvGrpSpPr>
          <p:cNvPr id="25" name="Grupo 24">
            <a:extLst>
              <a:ext uri="{FF2B5EF4-FFF2-40B4-BE49-F238E27FC236}">
                <a16:creationId xmlns:a16="http://schemas.microsoft.com/office/drawing/2014/main" id="{471B45CA-7547-0844-88C0-58557F04379C}"/>
              </a:ext>
            </a:extLst>
          </p:cNvPr>
          <p:cNvGrpSpPr/>
          <p:nvPr/>
        </p:nvGrpSpPr>
        <p:grpSpPr>
          <a:xfrm>
            <a:off x="4751388" y="3840774"/>
            <a:ext cx="1069921" cy="1069921"/>
            <a:chOff x="4853965" y="3710094"/>
            <a:chExt cx="1107996" cy="1107996"/>
          </a:xfrm>
        </p:grpSpPr>
        <p:sp>
          <p:nvSpPr>
            <p:cNvPr id="26" name="Rectángulo redondeado 25">
              <a:extLst>
                <a:ext uri="{FF2B5EF4-FFF2-40B4-BE49-F238E27FC236}">
                  <a16:creationId xmlns:a16="http://schemas.microsoft.com/office/drawing/2014/main" id="{235A7BFA-52B7-1444-80B3-5F96B1562AC4}"/>
                </a:ext>
              </a:extLst>
            </p:cNvPr>
            <p:cNvSpPr/>
            <p:nvPr/>
          </p:nvSpPr>
          <p:spPr>
            <a:xfrm>
              <a:off x="4853965" y="3710094"/>
              <a:ext cx="1107996" cy="1107996"/>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7" name="Imagen 26">
              <a:extLst>
                <a:ext uri="{FF2B5EF4-FFF2-40B4-BE49-F238E27FC236}">
                  <a16:creationId xmlns:a16="http://schemas.microsoft.com/office/drawing/2014/main" id="{FB3F250D-02C1-434F-A9EC-A16582037ACF}"/>
                </a:ext>
              </a:extLst>
            </p:cNvPr>
            <p:cNvPicPr>
              <a:picLocks noChangeAspect="1"/>
            </p:cNvPicPr>
            <p:nvPr/>
          </p:nvPicPr>
          <p:blipFill>
            <a:blip r:embed="rId3"/>
            <a:stretch>
              <a:fillRect/>
            </a:stretch>
          </p:blipFill>
          <p:spPr>
            <a:xfrm>
              <a:off x="5057757" y="3942878"/>
              <a:ext cx="721560" cy="63462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6" name="Google Shape;176;p14"/>
          <p:cNvSpPr txBox="1"/>
          <p:nvPr/>
        </p:nvSpPr>
        <p:spPr>
          <a:xfrm>
            <a:off x="511340" y="925571"/>
            <a:ext cx="8164347" cy="815608"/>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rgbClr val="262626"/>
                </a:solidFill>
                <a:latin typeface="Calibri"/>
                <a:ea typeface="Calibri"/>
                <a:cs typeface="Calibri"/>
                <a:sym typeface="Calibri"/>
              </a:rPr>
              <a:t>CICLO DEL PEDIDO</a:t>
            </a:r>
            <a:endParaRPr lang="es-ES_tradnl" dirty="0"/>
          </a:p>
          <a:p>
            <a:pPr marL="11725" marR="0" lvl="0" indent="0" algn="l" rtl="0">
              <a:spcBef>
                <a:spcPts val="0"/>
              </a:spcBef>
              <a:spcAft>
                <a:spcPts val="0"/>
              </a:spcAft>
              <a:buNone/>
            </a:pPr>
            <a:r>
              <a:rPr lang="es-ES_tradnl" sz="1600" dirty="0">
                <a:solidFill>
                  <a:schemeClr val="dk1"/>
                </a:solidFill>
                <a:latin typeface="Calibri"/>
                <a:ea typeface="Calibri"/>
                <a:cs typeface="Calibri"/>
                <a:sym typeface="Calibri"/>
              </a:rPr>
              <a:t>Son todos esos procesos que van desde que el cliente realiza la Solicitud de Pedido, hasta que el proveedor entrega al cliente el producto (bien y/o servicio) solicitado.</a:t>
            </a:r>
            <a:endParaRPr lang="es-ES_tradnl" dirty="0"/>
          </a:p>
        </p:txBody>
      </p:sp>
      <p:sp>
        <p:nvSpPr>
          <p:cNvPr id="20" name="Rectangle 5">
            <a:extLst>
              <a:ext uri="{FF2B5EF4-FFF2-40B4-BE49-F238E27FC236}">
                <a16:creationId xmlns:a16="http://schemas.microsoft.com/office/drawing/2014/main" id="{F6F50D43-7E2F-6445-A63F-99A2CF31943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PROCESAMIENTO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D478627E-18BC-E74B-BDC7-E9D08168305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4478579" y="1996472"/>
            <a:ext cx="4197108" cy="3224791"/>
          </a:xfrm>
          <a:prstGeom prst="rect">
            <a:avLst/>
          </a:prstGeom>
        </p:spPr>
      </p:pic>
      <p:grpSp>
        <p:nvGrpSpPr>
          <p:cNvPr id="27" name="Grupo 26">
            <a:extLst>
              <a:ext uri="{FF2B5EF4-FFF2-40B4-BE49-F238E27FC236}">
                <a16:creationId xmlns:a16="http://schemas.microsoft.com/office/drawing/2014/main" id="{E983D901-F642-314B-B758-5D9B8F4C6DD3}"/>
              </a:ext>
            </a:extLst>
          </p:cNvPr>
          <p:cNvGrpSpPr/>
          <p:nvPr/>
        </p:nvGrpSpPr>
        <p:grpSpPr>
          <a:xfrm>
            <a:off x="1136904" y="2295285"/>
            <a:ext cx="2630180" cy="2630180"/>
            <a:chOff x="1302879" y="2286643"/>
            <a:chExt cx="2466276" cy="2466276"/>
          </a:xfrm>
        </p:grpSpPr>
        <p:sp>
          <p:nvSpPr>
            <p:cNvPr id="28" name="Forma libre 27">
              <a:extLst>
                <a:ext uri="{FF2B5EF4-FFF2-40B4-BE49-F238E27FC236}">
                  <a16:creationId xmlns:a16="http://schemas.microsoft.com/office/drawing/2014/main" id="{74D00A4E-FD6A-974E-97F5-60823EF143CD}"/>
                </a:ext>
              </a:extLst>
            </p:cNvPr>
            <p:cNvSpPr/>
            <p:nvPr/>
          </p:nvSpPr>
          <p:spPr>
            <a:xfrm>
              <a:off x="1302879" y="2286643"/>
              <a:ext cx="2466276" cy="2466276"/>
            </a:xfrm>
            <a:custGeom>
              <a:avLst/>
              <a:gdLst/>
              <a:ahLst/>
              <a:cxnLst/>
              <a:rect l="0" t="0" r="0" b="0"/>
              <a:pathLst>
                <a:path>
                  <a:moveTo>
                    <a:pt x="1965782" y="241239"/>
                  </a:moveTo>
                  <a:arcTo wR="1233138" hR="1233138" stAng="18387035" swAng="1633853"/>
                </a:path>
              </a:pathLst>
            </a:custGeom>
            <a:noFill/>
            <a:ln w="38100">
              <a:solidFill>
                <a:srgbClr val="EE4639"/>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orma libre 28">
              <a:extLst>
                <a:ext uri="{FF2B5EF4-FFF2-40B4-BE49-F238E27FC236}">
                  <a16:creationId xmlns:a16="http://schemas.microsoft.com/office/drawing/2014/main" id="{1427931E-C0C8-924F-85A4-C1205AAFDBAB}"/>
                </a:ext>
              </a:extLst>
            </p:cNvPr>
            <p:cNvSpPr/>
            <p:nvPr/>
          </p:nvSpPr>
          <p:spPr>
            <a:xfrm>
              <a:off x="1302879" y="2286643"/>
              <a:ext cx="2466276" cy="2466276"/>
            </a:xfrm>
            <a:custGeom>
              <a:avLst/>
              <a:gdLst/>
              <a:ahLst/>
              <a:cxnLst/>
              <a:rect l="0" t="0" r="0" b="0"/>
              <a:pathLst>
                <a:path>
                  <a:moveTo>
                    <a:pt x="2338453" y="1779864"/>
                  </a:moveTo>
                  <a:arcTo wR="1233138" hR="1233138" stAng="1579113" swAng="1633853"/>
                </a:path>
              </a:pathLst>
            </a:custGeom>
            <a:noFill/>
            <a:ln w="38100">
              <a:solidFill>
                <a:srgbClr val="EE4639"/>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orma libre 29">
              <a:extLst>
                <a:ext uri="{FF2B5EF4-FFF2-40B4-BE49-F238E27FC236}">
                  <a16:creationId xmlns:a16="http://schemas.microsoft.com/office/drawing/2014/main" id="{9BBD2A10-75EE-5342-BC0F-5E18D7F1ED65}"/>
                </a:ext>
              </a:extLst>
            </p:cNvPr>
            <p:cNvSpPr/>
            <p:nvPr/>
          </p:nvSpPr>
          <p:spPr>
            <a:xfrm>
              <a:off x="1302879" y="2286643"/>
              <a:ext cx="2466276" cy="2466276"/>
            </a:xfrm>
            <a:custGeom>
              <a:avLst/>
              <a:gdLst/>
              <a:ahLst/>
              <a:cxnLst/>
              <a:rect l="0" t="0" r="0" b="0"/>
              <a:pathLst>
                <a:path>
                  <a:moveTo>
                    <a:pt x="500494" y="2225037"/>
                  </a:moveTo>
                  <a:arcTo wR="1233138" hR="1233138" stAng="7587035" swAng="1633853"/>
                </a:path>
              </a:pathLst>
            </a:custGeom>
            <a:noFill/>
            <a:ln w="38100">
              <a:solidFill>
                <a:srgbClr val="EE4639"/>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s-ES_tradnl" dirty="0"/>
            </a:p>
          </p:txBody>
        </p:sp>
        <p:sp>
          <p:nvSpPr>
            <p:cNvPr id="31" name="Forma libre 30">
              <a:extLst>
                <a:ext uri="{FF2B5EF4-FFF2-40B4-BE49-F238E27FC236}">
                  <a16:creationId xmlns:a16="http://schemas.microsoft.com/office/drawing/2014/main" id="{06947EB0-E53B-EE43-A4A8-B1B94F5420E5}"/>
                </a:ext>
              </a:extLst>
            </p:cNvPr>
            <p:cNvSpPr/>
            <p:nvPr/>
          </p:nvSpPr>
          <p:spPr>
            <a:xfrm>
              <a:off x="1302879" y="2286643"/>
              <a:ext cx="2466276" cy="2466276"/>
            </a:xfrm>
            <a:custGeom>
              <a:avLst/>
              <a:gdLst/>
              <a:ahLst/>
              <a:cxnLst/>
              <a:rect l="0" t="0" r="0" b="0"/>
              <a:pathLst>
                <a:path>
                  <a:moveTo>
                    <a:pt x="127823" y="686412"/>
                  </a:moveTo>
                  <a:arcTo wR="1233138" hR="1233138" stAng="12379113" swAng="1633853"/>
                </a:path>
              </a:pathLst>
            </a:custGeom>
            <a:noFill/>
            <a:ln w="38100">
              <a:solidFill>
                <a:srgbClr val="EE4639"/>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sp>
        <p:nvSpPr>
          <p:cNvPr id="32" name="Rectángulo redondeado 31">
            <a:extLst>
              <a:ext uri="{FF2B5EF4-FFF2-40B4-BE49-F238E27FC236}">
                <a16:creationId xmlns:a16="http://schemas.microsoft.com/office/drawing/2014/main" id="{4E844705-EF1F-1F48-9DBC-6A974E6484B4}"/>
              </a:ext>
            </a:extLst>
          </p:cNvPr>
          <p:cNvSpPr/>
          <p:nvPr/>
        </p:nvSpPr>
        <p:spPr>
          <a:xfrm>
            <a:off x="1744376" y="2059962"/>
            <a:ext cx="1241139" cy="702741"/>
          </a:xfrm>
          <a:prstGeom prst="roundRect">
            <a:avLst>
              <a:gd name="adj" fmla="val 12538"/>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000"/>
              <a:buFont typeface="Calibri"/>
              <a:buNone/>
            </a:pPr>
            <a:r>
              <a:rPr lang="en-US" sz="1100" b="1" dirty="0">
                <a:solidFill>
                  <a:schemeClr val="lt1"/>
                </a:solidFill>
                <a:latin typeface="Calibri"/>
                <a:ea typeface="Calibri"/>
                <a:cs typeface="Calibri"/>
                <a:sym typeface="Calibri"/>
              </a:rPr>
              <a:t>TRANSMISIÓN DE PEDIDO</a:t>
            </a:r>
            <a:endParaRPr lang="en-US" sz="1100" dirty="0"/>
          </a:p>
        </p:txBody>
      </p:sp>
      <p:sp>
        <p:nvSpPr>
          <p:cNvPr id="33" name="Rectángulo redondeado 32">
            <a:extLst>
              <a:ext uri="{FF2B5EF4-FFF2-40B4-BE49-F238E27FC236}">
                <a16:creationId xmlns:a16="http://schemas.microsoft.com/office/drawing/2014/main" id="{40107D0B-8421-D048-AAAB-10B83AAC4D71}"/>
              </a:ext>
            </a:extLst>
          </p:cNvPr>
          <p:cNvSpPr/>
          <p:nvPr/>
        </p:nvSpPr>
        <p:spPr>
          <a:xfrm>
            <a:off x="1744376" y="4203056"/>
            <a:ext cx="1241139" cy="702741"/>
          </a:xfrm>
          <a:prstGeom prst="roundRect">
            <a:avLst>
              <a:gd name="adj" fmla="val 12538"/>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000"/>
              <a:buFont typeface="Calibri"/>
              <a:buNone/>
            </a:pPr>
            <a:r>
              <a:rPr lang="en-US" sz="1100" b="1" dirty="0">
                <a:solidFill>
                  <a:schemeClr val="lt1"/>
                </a:solidFill>
                <a:latin typeface="Calibri"/>
                <a:ea typeface="Calibri"/>
                <a:cs typeface="Calibri"/>
                <a:sym typeface="Calibri"/>
              </a:rPr>
              <a:t>PREPARACIÓN DE PEDIDO</a:t>
            </a:r>
            <a:endParaRPr lang="en-US" sz="1100" dirty="0"/>
          </a:p>
        </p:txBody>
      </p:sp>
      <p:sp>
        <p:nvSpPr>
          <p:cNvPr id="34" name="Rectángulo redondeado 33">
            <a:extLst>
              <a:ext uri="{FF2B5EF4-FFF2-40B4-BE49-F238E27FC236}">
                <a16:creationId xmlns:a16="http://schemas.microsoft.com/office/drawing/2014/main" id="{E0DF3775-7985-5948-952A-76468693BCC8}"/>
              </a:ext>
            </a:extLst>
          </p:cNvPr>
          <p:cNvSpPr/>
          <p:nvPr/>
        </p:nvSpPr>
        <p:spPr>
          <a:xfrm>
            <a:off x="570628" y="3181532"/>
            <a:ext cx="1241139" cy="702741"/>
          </a:xfrm>
          <a:prstGeom prst="roundRect">
            <a:avLst>
              <a:gd name="adj" fmla="val 12538"/>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000"/>
              <a:buFont typeface="Calibri"/>
              <a:buNone/>
            </a:pPr>
            <a:r>
              <a:rPr lang="en-US" sz="1100" b="1" dirty="0">
                <a:solidFill>
                  <a:schemeClr val="lt1"/>
                </a:solidFill>
                <a:latin typeface="Calibri"/>
                <a:ea typeface="Calibri"/>
                <a:cs typeface="Calibri"/>
                <a:sym typeface="Calibri"/>
              </a:rPr>
              <a:t>ENTREGA DE PEDIDO</a:t>
            </a:r>
            <a:endParaRPr lang="en-US" sz="1100" dirty="0"/>
          </a:p>
        </p:txBody>
      </p:sp>
      <p:sp>
        <p:nvSpPr>
          <p:cNvPr id="35" name="Rectángulo redondeado 34">
            <a:extLst>
              <a:ext uri="{FF2B5EF4-FFF2-40B4-BE49-F238E27FC236}">
                <a16:creationId xmlns:a16="http://schemas.microsoft.com/office/drawing/2014/main" id="{F90AFA1C-F85B-314E-B9BC-84131C2F9B15}"/>
              </a:ext>
            </a:extLst>
          </p:cNvPr>
          <p:cNvSpPr/>
          <p:nvPr/>
        </p:nvSpPr>
        <p:spPr>
          <a:xfrm>
            <a:off x="2902348" y="3181532"/>
            <a:ext cx="1241139" cy="702741"/>
          </a:xfrm>
          <a:prstGeom prst="roundRect">
            <a:avLst>
              <a:gd name="adj" fmla="val 12538"/>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000"/>
              <a:buFont typeface="Calibri"/>
              <a:buNone/>
            </a:pPr>
            <a:r>
              <a:rPr lang="en-US" sz="1000" b="1" dirty="0">
                <a:solidFill>
                  <a:schemeClr val="lt1"/>
                </a:solidFill>
                <a:latin typeface="Calibri"/>
                <a:ea typeface="Calibri"/>
                <a:cs typeface="Calibri"/>
                <a:sym typeface="Calibri"/>
              </a:rPr>
              <a:t>PROCESAMIENTO DE PEDIDO</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9" name="Google Shape;199;p15"/>
          <p:cNvSpPr txBox="1"/>
          <p:nvPr/>
        </p:nvSpPr>
        <p:spPr>
          <a:xfrm>
            <a:off x="511340" y="925571"/>
            <a:ext cx="8164347" cy="230832"/>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500" b="1" dirty="0">
                <a:solidFill>
                  <a:srgbClr val="262626"/>
                </a:solidFill>
                <a:latin typeface="Calibri"/>
                <a:ea typeface="Calibri"/>
                <a:cs typeface="Calibri"/>
                <a:sym typeface="Calibri"/>
              </a:rPr>
              <a:t>CICLO DE PEDIDO: EJEMPLO DEL HOTEL QUE SOLICITA UNIFORMES PARA SUS TRABAJADORES.</a:t>
            </a:r>
            <a:endParaRPr sz="1500" dirty="0">
              <a:solidFill>
                <a:schemeClr val="dk1"/>
              </a:solidFill>
              <a:latin typeface="Calibri"/>
              <a:ea typeface="Calibri"/>
              <a:cs typeface="Calibri"/>
              <a:sym typeface="Calibri"/>
            </a:endParaRPr>
          </a:p>
        </p:txBody>
      </p:sp>
      <p:sp>
        <p:nvSpPr>
          <p:cNvPr id="13" name="Rectangle 5">
            <a:extLst>
              <a:ext uri="{FF2B5EF4-FFF2-40B4-BE49-F238E27FC236}">
                <a16:creationId xmlns:a16="http://schemas.microsoft.com/office/drawing/2014/main" id="{6A076246-0BD8-BE4F-AC9B-D92D84357B4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PROCESAMIENTO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6" name="object 7">
            <a:extLst>
              <a:ext uri="{FF2B5EF4-FFF2-40B4-BE49-F238E27FC236}">
                <a16:creationId xmlns:a16="http://schemas.microsoft.com/office/drawing/2014/main" id="{3F3D7B20-9727-6E4C-B4AF-D1AD0EC96276}"/>
              </a:ext>
            </a:extLst>
          </p:cNvPr>
          <p:cNvSpPr txBox="1"/>
          <p:nvPr/>
        </p:nvSpPr>
        <p:spPr>
          <a:xfrm>
            <a:off x="4382063" y="2506685"/>
            <a:ext cx="379875" cy="276999"/>
          </a:xfrm>
          <a:prstGeom prst="rect">
            <a:avLst/>
          </a:prstGeom>
        </p:spPr>
        <p:txBody>
          <a:bodyPr vert="horz" wrap="square" lIns="0" tIns="0" rIns="0" bIns="0" rtlCol="0">
            <a:spAutoFit/>
          </a:bodyPr>
          <a:lstStyle/>
          <a:p>
            <a:pPr marL="11725" algn="ctr">
              <a:buSzPct val="100000"/>
              <a:tabLst>
                <a:tab pos="121285" algn="l"/>
              </a:tabLst>
            </a:pPr>
            <a:r>
              <a:rPr lang="en-US" sz="1800" b="1" spc="-10" dirty="0">
                <a:solidFill>
                  <a:srgbClr val="EE4639"/>
                </a:solidFill>
                <a:latin typeface="Calibri" panose="020F0502020204030204" pitchFamily="34" charset="0"/>
                <a:cs typeface="Calibri" panose="020F0502020204030204" pitchFamily="34" charset="0"/>
              </a:rPr>
              <a:t>4</a:t>
            </a:r>
            <a:endParaRPr lang="en-US" sz="1800" spc="-10" dirty="0">
              <a:solidFill>
                <a:srgbClr val="EE4639"/>
              </a:solidFill>
              <a:latin typeface="Calibri" panose="020F0502020204030204" pitchFamily="34" charset="0"/>
              <a:cs typeface="Calibri" panose="020F0502020204030204" pitchFamily="34" charset="0"/>
            </a:endParaRPr>
          </a:p>
        </p:txBody>
      </p:sp>
      <p:grpSp>
        <p:nvGrpSpPr>
          <p:cNvPr id="17" name="Grupo 16">
            <a:extLst>
              <a:ext uri="{FF2B5EF4-FFF2-40B4-BE49-F238E27FC236}">
                <a16:creationId xmlns:a16="http://schemas.microsoft.com/office/drawing/2014/main" id="{47B08C76-6AAB-BD4E-B00C-C66E47571923}"/>
              </a:ext>
            </a:extLst>
          </p:cNvPr>
          <p:cNvGrpSpPr/>
          <p:nvPr/>
        </p:nvGrpSpPr>
        <p:grpSpPr>
          <a:xfrm>
            <a:off x="2681021" y="1399111"/>
            <a:ext cx="3781959" cy="3781959"/>
            <a:chOff x="2681021" y="1523466"/>
            <a:chExt cx="3781959" cy="3781959"/>
          </a:xfrm>
          <a:solidFill>
            <a:srgbClr val="FDC212"/>
          </a:solidFill>
        </p:grpSpPr>
        <p:sp>
          <p:nvSpPr>
            <p:cNvPr id="26" name="Arco de bloque 25">
              <a:extLst>
                <a:ext uri="{FF2B5EF4-FFF2-40B4-BE49-F238E27FC236}">
                  <a16:creationId xmlns:a16="http://schemas.microsoft.com/office/drawing/2014/main" id="{C9FE20D8-B512-1243-A0BB-2F1C3428EED6}"/>
                </a:ext>
              </a:extLst>
            </p:cNvPr>
            <p:cNvSpPr/>
            <p:nvPr/>
          </p:nvSpPr>
          <p:spPr>
            <a:xfrm>
              <a:off x="2681021" y="1523466"/>
              <a:ext cx="3781959" cy="3781959"/>
            </a:xfrm>
            <a:prstGeom prst="blockArc">
              <a:avLst>
                <a:gd name="adj1" fmla="val 14168011"/>
                <a:gd name="adj2" fmla="val 12758166"/>
                <a:gd name="adj3" fmla="val 4809"/>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PE">
                <a:solidFill>
                  <a:schemeClr val="tx1"/>
                </a:solidFill>
              </a:endParaRPr>
            </a:p>
          </p:txBody>
        </p:sp>
        <p:sp>
          <p:nvSpPr>
            <p:cNvPr id="27" name="Triángulo 26">
              <a:extLst>
                <a:ext uri="{FF2B5EF4-FFF2-40B4-BE49-F238E27FC236}">
                  <a16:creationId xmlns:a16="http://schemas.microsoft.com/office/drawing/2014/main" id="{3C47030D-FED0-F644-A621-362B48885B1D}"/>
                </a:ext>
              </a:extLst>
            </p:cNvPr>
            <p:cNvSpPr/>
            <p:nvPr/>
          </p:nvSpPr>
          <p:spPr>
            <a:xfrm rot="1707041">
              <a:off x="2911450" y="2231136"/>
              <a:ext cx="365760" cy="277978"/>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grpSp>
      <p:pic>
        <p:nvPicPr>
          <p:cNvPr id="21" name="Imagen 20">
            <a:extLst>
              <a:ext uri="{FF2B5EF4-FFF2-40B4-BE49-F238E27FC236}">
                <a16:creationId xmlns:a16="http://schemas.microsoft.com/office/drawing/2014/main" id="{589FD634-728C-AD45-9A67-0A056F4BCBC1}"/>
              </a:ext>
            </a:extLst>
          </p:cNvPr>
          <p:cNvPicPr>
            <a:picLocks noChangeAspect="1"/>
          </p:cNvPicPr>
          <p:nvPr/>
        </p:nvPicPr>
        <p:blipFill rotWithShape="1">
          <a:blip r:embed="rId3"/>
          <a:srcRect b="12325"/>
          <a:stretch/>
        </p:blipFill>
        <p:spPr>
          <a:xfrm>
            <a:off x="4066413" y="2783684"/>
            <a:ext cx="1011174" cy="1225048"/>
          </a:xfrm>
          <a:prstGeom prst="rect">
            <a:avLst/>
          </a:prstGeom>
        </p:spPr>
      </p:pic>
      <p:sp>
        <p:nvSpPr>
          <p:cNvPr id="28" name="Rectángulo redondeado 27">
            <a:extLst>
              <a:ext uri="{FF2B5EF4-FFF2-40B4-BE49-F238E27FC236}">
                <a16:creationId xmlns:a16="http://schemas.microsoft.com/office/drawing/2014/main" id="{7544B661-3BE1-5546-AFBF-2D82B537B81D}"/>
              </a:ext>
            </a:extLst>
          </p:cNvPr>
          <p:cNvSpPr/>
          <p:nvPr/>
        </p:nvSpPr>
        <p:spPr>
          <a:xfrm>
            <a:off x="3517830" y="1555092"/>
            <a:ext cx="2093194" cy="826618"/>
          </a:xfrm>
          <a:prstGeom prst="roundRect">
            <a:avLst>
              <a:gd name="adj" fmla="val 125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1463" indent="-265113">
              <a:defRPr/>
            </a:pPr>
            <a:r>
              <a:rPr lang="es-ES_tradnl" sz="2000" b="1" dirty="0">
                <a:solidFill>
                  <a:schemeClr val="bg1"/>
                </a:solidFill>
                <a:latin typeface="Calibri" panose="020F0502020204030204" pitchFamily="34" charset="0"/>
                <a:cs typeface="Calibri" panose="020F0502020204030204" pitchFamily="34" charset="0"/>
              </a:rPr>
              <a:t>2. </a:t>
            </a:r>
            <a:r>
              <a:rPr lang="es-ES_tradnl" sz="1100" dirty="0">
                <a:solidFill>
                  <a:schemeClr val="bg1"/>
                </a:solidFill>
                <a:latin typeface="Calibri" panose="020F0502020204030204" pitchFamily="34" charset="0"/>
                <a:cs typeface="Calibri" panose="020F0502020204030204" pitchFamily="34" charset="0"/>
              </a:rPr>
              <a:t>Textil recibe la orden de compra, verifica y programa el pedido</a:t>
            </a:r>
            <a:r>
              <a:rPr lang="es-ES_tradnl" sz="1200" dirty="0">
                <a:solidFill>
                  <a:schemeClr val="bg1"/>
                </a:solidFill>
                <a:latin typeface="Calibri" panose="020F0502020204030204" pitchFamily="34" charset="0"/>
                <a:cs typeface="Calibri" panose="020F0502020204030204" pitchFamily="34" charset="0"/>
              </a:rPr>
              <a:t>.</a:t>
            </a:r>
          </a:p>
        </p:txBody>
      </p:sp>
      <p:sp>
        <p:nvSpPr>
          <p:cNvPr id="31" name="Rectángulo redondeado 30">
            <a:extLst>
              <a:ext uri="{FF2B5EF4-FFF2-40B4-BE49-F238E27FC236}">
                <a16:creationId xmlns:a16="http://schemas.microsoft.com/office/drawing/2014/main" id="{69645E8F-3283-4742-B1A6-7B5CDE1CFE10}"/>
              </a:ext>
            </a:extLst>
          </p:cNvPr>
          <p:cNvSpPr/>
          <p:nvPr/>
        </p:nvSpPr>
        <p:spPr>
          <a:xfrm>
            <a:off x="1743193" y="2594566"/>
            <a:ext cx="2093194" cy="826618"/>
          </a:xfrm>
          <a:prstGeom prst="roundRect">
            <a:avLst>
              <a:gd name="adj" fmla="val 125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marL="271463" indent="-265113">
              <a:defRPr/>
            </a:pPr>
            <a:r>
              <a:rPr lang="es-ES_tradnl" sz="2000" b="1" dirty="0">
                <a:solidFill>
                  <a:schemeClr val="bg1"/>
                </a:solidFill>
                <a:latin typeface="Calibri" panose="020F0502020204030204" pitchFamily="34" charset="0"/>
                <a:cs typeface="Calibri" panose="020F0502020204030204" pitchFamily="34" charset="0"/>
              </a:rPr>
              <a:t>1. </a:t>
            </a:r>
            <a:r>
              <a:rPr lang="es-ES_tradnl" sz="1050" dirty="0">
                <a:solidFill>
                  <a:schemeClr val="bg1"/>
                </a:solidFill>
                <a:latin typeface="Calibri" panose="020F0502020204030204" pitchFamily="34" charset="0"/>
                <a:cs typeface="Calibri" panose="020F0502020204030204" pitchFamily="34" charset="0"/>
              </a:rPr>
              <a:t>Hotel realiza pedido a la textil enviando orden de compra por correo electrónico</a:t>
            </a:r>
            <a:endParaRPr lang="es-ES_tradnl" sz="1100" dirty="0">
              <a:solidFill>
                <a:schemeClr val="bg1"/>
              </a:solidFill>
              <a:latin typeface="Calibri" panose="020F0502020204030204" pitchFamily="34" charset="0"/>
              <a:cs typeface="Calibri" panose="020F0502020204030204" pitchFamily="34" charset="0"/>
            </a:endParaRPr>
          </a:p>
        </p:txBody>
      </p:sp>
      <p:sp>
        <p:nvSpPr>
          <p:cNvPr id="32" name="Rectángulo redondeado 31">
            <a:extLst>
              <a:ext uri="{FF2B5EF4-FFF2-40B4-BE49-F238E27FC236}">
                <a16:creationId xmlns:a16="http://schemas.microsoft.com/office/drawing/2014/main" id="{012DAD5E-49A6-6343-9446-0A368B182D88}"/>
              </a:ext>
            </a:extLst>
          </p:cNvPr>
          <p:cNvSpPr/>
          <p:nvPr/>
        </p:nvSpPr>
        <p:spPr>
          <a:xfrm>
            <a:off x="5328721" y="2594566"/>
            <a:ext cx="2093194" cy="826618"/>
          </a:xfrm>
          <a:prstGeom prst="roundRect">
            <a:avLst>
              <a:gd name="adj" fmla="val 125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1463" indent="-265113">
              <a:defRPr/>
            </a:pPr>
            <a:r>
              <a:rPr lang="es-ES_tradnl" sz="2000" b="1" dirty="0">
                <a:solidFill>
                  <a:schemeClr val="bg1"/>
                </a:solidFill>
                <a:latin typeface="Calibri" panose="020F0502020204030204" pitchFamily="34" charset="0"/>
                <a:cs typeface="Calibri" panose="020F0502020204030204" pitchFamily="34" charset="0"/>
              </a:rPr>
              <a:t>3. </a:t>
            </a:r>
            <a:r>
              <a:rPr lang="es-ES_tradnl" sz="1200" dirty="0">
                <a:solidFill>
                  <a:schemeClr val="bg1"/>
                </a:solidFill>
                <a:latin typeface="Calibri" panose="020F0502020204030204" pitchFamily="34" charset="0"/>
                <a:cs typeface="Calibri" panose="020F0502020204030204" pitchFamily="34" charset="0"/>
              </a:rPr>
              <a:t>Elaboración del Pedido: La textil confecciona los uniformes solicitados.</a:t>
            </a:r>
          </a:p>
        </p:txBody>
      </p:sp>
      <p:sp>
        <p:nvSpPr>
          <p:cNvPr id="35" name="Rectángulo redondeado 34">
            <a:extLst>
              <a:ext uri="{FF2B5EF4-FFF2-40B4-BE49-F238E27FC236}">
                <a16:creationId xmlns:a16="http://schemas.microsoft.com/office/drawing/2014/main" id="{3905B4EC-0D73-E84C-B341-5EA9DE83DE05}"/>
              </a:ext>
            </a:extLst>
          </p:cNvPr>
          <p:cNvSpPr/>
          <p:nvPr/>
        </p:nvSpPr>
        <p:spPr>
          <a:xfrm>
            <a:off x="2449340" y="4212627"/>
            <a:ext cx="2093194" cy="826618"/>
          </a:xfrm>
          <a:prstGeom prst="roundRect">
            <a:avLst>
              <a:gd name="adj" fmla="val 125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1463" indent="-265113">
              <a:defRPr/>
            </a:pPr>
            <a:r>
              <a:rPr lang="es-ES_tradnl" sz="2000" b="1" dirty="0">
                <a:solidFill>
                  <a:schemeClr val="bg1"/>
                </a:solidFill>
                <a:latin typeface="Calibri" panose="020F0502020204030204" pitchFamily="34" charset="0"/>
                <a:cs typeface="Calibri" panose="020F0502020204030204" pitchFamily="34" charset="0"/>
              </a:rPr>
              <a:t>5. </a:t>
            </a:r>
            <a:r>
              <a:rPr lang="es-ES_tradnl" sz="1200" dirty="0">
                <a:solidFill>
                  <a:schemeClr val="bg1"/>
                </a:solidFill>
                <a:latin typeface="Calibri" panose="020F0502020204030204" pitchFamily="34" charset="0"/>
                <a:cs typeface="Calibri" panose="020F0502020204030204" pitchFamily="34" charset="0"/>
              </a:rPr>
              <a:t>Verificación del nivel de satisfacción del Cliente1</a:t>
            </a:r>
          </a:p>
        </p:txBody>
      </p:sp>
      <p:sp>
        <p:nvSpPr>
          <p:cNvPr id="37" name="Rectángulo redondeado 36">
            <a:extLst>
              <a:ext uri="{FF2B5EF4-FFF2-40B4-BE49-F238E27FC236}">
                <a16:creationId xmlns:a16="http://schemas.microsoft.com/office/drawing/2014/main" id="{D140341C-1715-3F43-ABCC-BBCD18370AEA}"/>
              </a:ext>
            </a:extLst>
          </p:cNvPr>
          <p:cNvSpPr/>
          <p:nvPr/>
        </p:nvSpPr>
        <p:spPr>
          <a:xfrm>
            <a:off x="4617726" y="4212627"/>
            <a:ext cx="2093194" cy="826618"/>
          </a:xfrm>
          <a:prstGeom prst="roundRect">
            <a:avLst>
              <a:gd name="adj" fmla="val 125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1463" indent="-265113">
              <a:defRPr/>
            </a:pPr>
            <a:r>
              <a:rPr lang="es-ES_tradnl" sz="2000" b="1" dirty="0">
                <a:solidFill>
                  <a:schemeClr val="bg1"/>
                </a:solidFill>
                <a:latin typeface="Calibri" panose="020F0502020204030204" pitchFamily="34" charset="0"/>
                <a:cs typeface="Calibri" panose="020F0502020204030204" pitchFamily="34" charset="0"/>
              </a:rPr>
              <a:t>4. </a:t>
            </a:r>
            <a:r>
              <a:rPr lang="es-ES_tradnl" sz="1100" dirty="0">
                <a:solidFill>
                  <a:schemeClr val="bg1"/>
                </a:solidFill>
                <a:latin typeface="Calibri" panose="020F0502020204030204" pitchFamily="34" charset="0"/>
                <a:cs typeface="Calibri" panose="020F0502020204030204" pitchFamily="34" charset="0"/>
              </a:rPr>
              <a:t>Almacén prepara la mercadería para despacho y procede con el envío.</a:t>
            </a:r>
            <a:endParaRPr lang="es-ES_tradnl" sz="1200" dirty="0">
              <a:solidFill>
                <a:schemeClr val="bg1"/>
              </a:solidFill>
              <a:latin typeface="Calibri" panose="020F0502020204030204" pitchFamily="34" charset="0"/>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5" name="Google Shape;215;p16"/>
          <p:cNvSpPr txBox="1"/>
          <p:nvPr/>
        </p:nvSpPr>
        <p:spPr>
          <a:xfrm>
            <a:off x="511341" y="913997"/>
            <a:ext cx="7976168" cy="1061829"/>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rgbClr val="262626"/>
                </a:solidFill>
                <a:latin typeface="Calibri"/>
                <a:ea typeface="Calibri"/>
                <a:cs typeface="Calibri"/>
                <a:sym typeface="Calibri"/>
              </a:rPr>
              <a:t>TIEMPO DEL CICLO DEL PEDIDO (LEAD TIME) </a:t>
            </a:r>
            <a:endParaRPr lang="es-ES_tradnl" dirty="0"/>
          </a:p>
          <a:p>
            <a:pPr marL="11725" marR="0" lvl="0" indent="0" algn="l" rtl="0">
              <a:spcBef>
                <a:spcPts val="0"/>
              </a:spcBef>
              <a:spcAft>
                <a:spcPts val="0"/>
              </a:spcAft>
              <a:buNone/>
            </a:pPr>
            <a:r>
              <a:rPr lang="es-ES_tradnl" sz="1600" dirty="0">
                <a:solidFill>
                  <a:schemeClr val="dk1"/>
                </a:solidFill>
                <a:latin typeface="Calibri"/>
                <a:ea typeface="Calibri"/>
                <a:cs typeface="Calibri"/>
                <a:sym typeface="Calibri"/>
              </a:rPr>
              <a:t>Es el tiempo (demora) transcurrido entre que se recibe un pedido del cliente, una orden de compra o una solicitud de servicio, y el momento en que el producto (bien o servicio) es recibido por el cliente.</a:t>
            </a:r>
            <a:endParaRPr lang="es-ES_tradnl" dirty="0"/>
          </a:p>
        </p:txBody>
      </p:sp>
      <p:sp>
        <p:nvSpPr>
          <p:cNvPr id="216" name="Google Shape;216;p16"/>
          <p:cNvSpPr txBox="1"/>
          <p:nvPr/>
        </p:nvSpPr>
        <p:spPr>
          <a:xfrm>
            <a:off x="2883877" y="-304800"/>
            <a:ext cx="914400" cy="914400"/>
          </a:xfrm>
          <a:prstGeom prst="rect">
            <a:avLst/>
          </a:prstGeom>
          <a:noFill/>
          <a:ln>
            <a:noFill/>
          </a:ln>
        </p:spPr>
        <p:txBody>
          <a:bodyPr spcFirstLastPara="1" wrap="square" lIns="91425" tIns="91425" rIns="91425" bIns="91425" anchor="t" anchorCtr="0">
            <a:noAutofit/>
          </a:bodyPr>
          <a:lstStyle/>
          <a:p>
            <a:pPr marL="174625" marR="0" lvl="0" indent="-174625" algn="l" rtl="0">
              <a:spcBef>
                <a:spcPts val="0"/>
              </a:spcBef>
              <a:spcAft>
                <a:spcPts val="0"/>
              </a:spcAft>
              <a:buNone/>
            </a:pPr>
            <a:endParaRPr sz="1500">
              <a:solidFill>
                <a:schemeClr val="dk1"/>
              </a:solidFill>
              <a:latin typeface="Calibri"/>
              <a:ea typeface="Calibri"/>
              <a:cs typeface="Calibri"/>
              <a:sym typeface="Calibri"/>
            </a:endParaRPr>
          </a:p>
        </p:txBody>
      </p:sp>
      <p:sp>
        <p:nvSpPr>
          <p:cNvPr id="9" name="Rectangle 5">
            <a:extLst>
              <a:ext uri="{FF2B5EF4-FFF2-40B4-BE49-F238E27FC236}">
                <a16:creationId xmlns:a16="http://schemas.microsoft.com/office/drawing/2014/main" id="{EEFC80DE-BBB9-1648-9718-AC54325F3073}"/>
              </a:ext>
            </a:extLst>
          </p:cNvPr>
          <p:cNvSpPr/>
          <p:nvPr/>
        </p:nvSpPr>
        <p:spPr>
          <a:xfrm>
            <a:off x="503237" y="38258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PROCESAMIENTO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0" name="Grupo 9">
            <a:extLst>
              <a:ext uri="{FF2B5EF4-FFF2-40B4-BE49-F238E27FC236}">
                <a16:creationId xmlns:a16="http://schemas.microsoft.com/office/drawing/2014/main" id="{F05389CF-0699-214B-B1F2-360D51ABF005}"/>
              </a:ext>
            </a:extLst>
          </p:cNvPr>
          <p:cNvGrpSpPr/>
          <p:nvPr/>
        </p:nvGrpSpPr>
        <p:grpSpPr>
          <a:xfrm>
            <a:off x="710187" y="2362835"/>
            <a:ext cx="7725818" cy="1854241"/>
            <a:chOff x="304815" y="2306015"/>
            <a:chExt cx="8466465" cy="2032000"/>
          </a:xfrm>
        </p:grpSpPr>
        <p:sp>
          <p:nvSpPr>
            <p:cNvPr id="11" name="7 Flecha derecha">
              <a:extLst>
                <a:ext uri="{FF2B5EF4-FFF2-40B4-BE49-F238E27FC236}">
                  <a16:creationId xmlns:a16="http://schemas.microsoft.com/office/drawing/2014/main" id="{4B7656D5-6FBA-674E-A558-2178ED56DE8D}"/>
                </a:ext>
              </a:extLst>
            </p:cNvPr>
            <p:cNvSpPr/>
            <p:nvPr/>
          </p:nvSpPr>
          <p:spPr>
            <a:xfrm>
              <a:off x="3577204" y="2875528"/>
              <a:ext cx="1955162" cy="892975"/>
            </a:xfrm>
            <a:prstGeom prst="rightArrow">
              <a:avLst/>
            </a:prstGeom>
            <a:solidFill>
              <a:srgbClr val="EE4639"/>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s-MX" b="1" i="1" dirty="0">
                  <a:solidFill>
                    <a:schemeClr val="bg1"/>
                  </a:solidFill>
                  <a:latin typeface="Calibri" panose="020F0502020204030204" pitchFamily="34" charset="0"/>
                  <a:cs typeface="Calibri" panose="020F0502020204030204" pitchFamily="34" charset="0"/>
                </a:rPr>
                <a:t>Lead Time </a:t>
              </a:r>
              <a:endParaRPr lang="es-PE" b="1" i="1" dirty="0">
                <a:solidFill>
                  <a:schemeClr val="bg1"/>
                </a:solidFill>
                <a:latin typeface="Calibri" panose="020F0502020204030204" pitchFamily="34" charset="0"/>
                <a:cs typeface="Calibri" panose="020F0502020204030204" pitchFamily="34" charset="0"/>
              </a:endParaRPr>
            </a:p>
          </p:txBody>
        </p:sp>
        <p:pic>
          <p:nvPicPr>
            <p:cNvPr id="12" name="Imagen 11">
              <a:extLst>
                <a:ext uri="{FF2B5EF4-FFF2-40B4-BE49-F238E27FC236}">
                  <a16:creationId xmlns:a16="http://schemas.microsoft.com/office/drawing/2014/main" id="{DF258CDD-37E4-0844-B45A-9FAA4F71D337}"/>
                </a:ext>
              </a:extLst>
            </p:cNvPr>
            <p:cNvPicPr>
              <a:picLocks noChangeAspect="1"/>
            </p:cNvPicPr>
            <p:nvPr/>
          </p:nvPicPr>
          <p:blipFill>
            <a:blip r:embed="rId3"/>
            <a:stretch>
              <a:fillRect/>
            </a:stretch>
          </p:blipFill>
          <p:spPr>
            <a:xfrm>
              <a:off x="5723280" y="2306015"/>
              <a:ext cx="3048000" cy="2032000"/>
            </a:xfrm>
            <a:prstGeom prst="rect">
              <a:avLst/>
            </a:prstGeom>
          </p:spPr>
        </p:pic>
        <p:pic>
          <p:nvPicPr>
            <p:cNvPr id="13" name="Imagen 12">
              <a:extLst>
                <a:ext uri="{FF2B5EF4-FFF2-40B4-BE49-F238E27FC236}">
                  <a16:creationId xmlns:a16="http://schemas.microsoft.com/office/drawing/2014/main" id="{C563E7CD-7185-FD41-B76F-9E7E386BD9A7}"/>
                </a:ext>
              </a:extLst>
            </p:cNvPr>
            <p:cNvPicPr>
              <a:picLocks noChangeAspect="1"/>
            </p:cNvPicPr>
            <p:nvPr/>
          </p:nvPicPr>
          <p:blipFill>
            <a:blip r:embed="rId4"/>
            <a:stretch>
              <a:fillRect/>
            </a:stretch>
          </p:blipFill>
          <p:spPr>
            <a:xfrm>
              <a:off x="304815" y="2306815"/>
              <a:ext cx="3045600" cy="2030400"/>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7" name="Google Shape;227;p17"/>
          <p:cNvSpPr txBox="1"/>
          <p:nvPr/>
        </p:nvSpPr>
        <p:spPr>
          <a:xfrm>
            <a:off x="511340" y="925571"/>
            <a:ext cx="8164347" cy="49244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rgbClr val="262626"/>
                </a:solidFill>
                <a:latin typeface="Calibri"/>
                <a:ea typeface="Calibri"/>
                <a:cs typeface="Calibri"/>
                <a:sym typeface="Calibri"/>
              </a:rPr>
              <a:t>TIEMPO DE CICLO DE PEDIDO: EJEMPLO DEL HOTEL QUE SOLICITA UNIFORMES PARA SUS TRABAJADORES.</a:t>
            </a:r>
            <a:endParaRPr sz="1600" dirty="0">
              <a:solidFill>
                <a:schemeClr val="dk1"/>
              </a:solidFill>
              <a:latin typeface="Calibri"/>
              <a:ea typeface="Calibri"/>
              <a:cs typeface="Calibri"/>
              <a:sym typeface="Calibri"/>
            </a:endParaRPr>
          </a:p>
        </p:txBody>
      </p:sp>
      <p:sp>
        <p:nvSpPr>
          <p:cNvPr id="229" name="Google Shape;229;p17"/>
          <p:cNvSpPr/>
          <p:nvPr/>
        </p:nvSpPr>
        <p:spPr>
          <a:xfrm rot="21025336">
            <a:off x="2913940" y="1848643"/>
            <a:ext cx="3316119" cy="3316119"/>
          </a:xfrm>
          <a:custGeom>
            <a:avLst/>
            <a:gdLst/>
            <a:ahLst/>
            <a:cxnLst/>
            <a:rect l="l" t="t" r="r" b="b"/>
            <a:pathLst>
              <a:path w="120000" h="120000" extrusionOk="0">
                <a:moveTo>
                  <a:pt x="78752" y="6790"/>
                </a:moveTo>
                <a:lnTo>
                  <a:pt x="78752" y="6790"/>
                </a:lnTo>
                <a:cubicBezTo>
                  <a:pt x="102930" y="15310"/>
                  <a:pt x="118324" y="39060"/>
                  <a:pt x="116229" y="64609"/>
                </a:cubicBezTo>
                <a:cubicBezTo>
                  <a:pt x="114135" y="90159"/>
                  <a:pt x="95079" y="111085"/>
                  <a:pt x="69836" y="115554"/>
                </a:cubicBezTo>
                <a:cubicBezTo>
                  <a:pt x="44594" y="120023"/>
                  <a:pt x="19511" y="106913"/>
                  <a:pt x="8772" y="83636"/>
                </a:cubicBezTo>
                <a:cubicBezTo>
                  <a:pt x="-1968" y="60358"/>
                  <a:pt x="4336" y="32767"/>
                  <a:pt x="24118" y="16463"/>
                </a:cubicBezTo>
                <a:lnTo>
                  <a:pt x="22107" y="13516"/>
                </a:lnTo>
                <a:lnTo>
                  <a:pt x="30075" y="16146"/>
                </a:lnTo>
                <a:lnTo>
                  <a:pt x="29895" y="24929"/>
                </a:lnTo>
                <a:lnTo>
                  <a:pt x="27885" y="21984"/>
                </a:lnTo>
                <a:lnTo>
                  <a:pt x="27885" y="21984"/>
                </a:lnTo>
                <a:cubicBezTo>
                  <a:pt x="10655" y="36540"/>
                  <a:pt x="5368" y="60865"/>
                  <a:pt x="15004" y="81259"/>
                </a:cubicBezTo>
                <a:cubicBezTo>
                  <a:pt x="24640" y="101653"/>
                  <a:pt x="46787" y="113017"/>
                  <a:pt x="68974" y="108949"/>
                </a:cubicBezTo>
                <a:cubicBezTo>
                  <a:pt x="91160" y="104882"/>
                  <a:pt x="107836" y="86401"/>
                  <a:pt x="109611" y="63915"/>
                </a:cubicBezTo>
                <a:cubicBezTo>
                  <a:pt x="111386" y="41429"/>
                  <a:pt x="97814" y="20561"/>
                  <a:pt x="76541" y="13064"/>
                </a:cubicBezTo>
                <a:close/>
              </a:path>
            </a:pathLst>
          </a:custGeom>
          <a:solidFill>
            <a:srgbClr val="00B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3807300" y="1868104"/>
            <a:ext cx="1529399" cy="764699"/>
          </a:xfrm>
          <a:prstGeom prst="roundRect">
            <a:avLst>
              <a:gd name="adj" fmla="val 16667"/>
            </a:avLst>
          </a:prstGeom>
          <a:solidFill>
            <a:srgbClr val="68529F"/>
          </a:solidFill>
          <a:ln>
            <a:noFill/>
          </a:ln>
        </p:spPr>
        <p:txBody>
          <a:bodyPr spcFirstLastPara="1" wrap="square" lIns="91425" tIns="91425" rIns="91425" bIns="91425" anchor="ctr" anchorCtr="0">
            <a:noAutofit/>
          </a:bodyPr>
          <a:lstStyle/>
          <a:p>
            <a:pPr algn="ctr"/>
            <a:r>
              <a:rPr lang="es-ES_tradnl" sz="1000" dirty="0">
                <a:solidFill>
                  <a:schemeClr val="lt1"/>
                </a:solidFill>
                <a:latin typeface="Calibri"/>
                <a:ea typeface="Calibri"/>
                <a:cs typeface="Calibri"/>
                <a:sym typeface="Calibri"/>
              </a:rPr>
              <a:t>Textil recibe la orden de compra, verifica y programa </a:t>
            </a:r>
            <a:br>
              <a:rPr lang="es-ES_tradnl" sz="1000" dirty="0">
                <a:solidFill>
                  <a:schemeClr val="lt1"/>
                </a:solidFill>
                <a:latin typeface="Calibri"/>
                <a:ea typeface="Calibri"/>
                <a:cs typeface="Calibri"/>
                <a:sym typeface="Calibri"/>
              </a:rPr>
            </a:br>
            <a:r>
              <a:rPr lang="es-ES_tradnl" sz="1000" dirty="0">
                <a:solidFill>
                  <a:schemeClr val="lt1"/>
                </a:solidFill>
                <a:latin typeface="Calibri"/>
                <a:ea typeface="Calibri"/>
                <a:cs typeface="Calibri"/>
                <a:sym typeface="Calibri"/>
              </a:rPr>
              <a:t>el pedido.</a:t>
            </a:r>
            <a:endParaRPr lang="es-ES_tradnl" sz="1000" dirty="0"/>
          </a:p>
        </p:txBody>
      </p:sp>
      <p:sp>
        <p:nvSpPr>
          <p:cNvPr id="232" name="Google Shape;232;p17"/>
          <p:cNvSpPr/>
          <p:nvPr/>
        </p:nvSpPr>
        <p:spPr>
          <a:xfrm>
            <a:off x="5152212" y="2845239"/>
            <a:ext cx="1529399" cy="764699"/>
          </a:xfrm>
          <a:prstGeom prst="roundRect">
            <a:avLst>
              <a:gd name="adj" fmla="val 16667"/>
            </a:avLst>
          </a:prstGeom>
          <a:solidFill>
            <a:srgbClr val="7150A0"/>
          </a:solidFill>
          <a:ln>
            <a:noFill/>
          </a:ln>
        </p:spPr>
        <p:txBody>
          <a:bodyPr spcFirstLastPara="1" wrap="square" lIns="91425" tIns="91425" rIns="91425" bIns="91425" anchor="ctr" anchorCtr="0">
            <a:noAutofit/>
          </a:bodyPr>
          <a:lstStyle/>
          <a:p>
            <a:pPr algn="ctr"/>
            <a:r>
              <a:rPr lang="es-ES_tradnl" sz="1000" dirty="0">
                <a:solidFill>
                  <a:schemeClr val="lt1"/>
                </a:solidFill>
                <a:latin typeface="Calibri"/>
                <a:ea typeface="Calibri"/>
                <a:cs typeface="Calibri"/>
                <a:sym typeface="Calibri"/>
              </a:rPr>
              <a:t>Elaboración del Pedido: La textil confecciona los uniformes solicitados.</a:t>
            </a:r>
            <a:endParaRPr lang="es-ES_tradnl" sz="1000" dirty="0"/>
          </a:p>
        </p:txBody>
      </p:sp>
      <p:sp>
        <p:nvSpPr>
          <p:cNvPr id="234" name="Google Shape;234;p17"/>
          <p:cNvSpPr/>
          <p:nvPr/>
        </p:nvSpPr>
        <p:spPr>
          <a:xfrm>
            <a:off x="4638501" y="4426278"/>
            <a:ext cx="1529399" cy="764699"/>
          </a:xfrm>
          <a:prstGeom prst="roundRect">
            <a:avLst>
              <a:gd name="adj" fmla="val 16667"/>
            </a:avLst>
          </a:prstGeom>
          <a:solidFill>
            <a:srgbClr val="7150A0"/>
          </a:solidFill>
          <a:ln>
            <a:noFill/>
          </a:ln>
        </p:spPr>
        <p:txBody>
          <a:bodyPr spcFirstLastPara="1" wrap="square" lIns="91425" tIns="91425" rIns="91425" bIns="91425" anchor="ctr" anchorCtr="0">
            <a:noAutofit/>
          </a:bodyPr>
          <a:lstStyle/>
          <a:p>
            <a:pPr algn="ctr"/>
            <a:r>
              <a:rPr lang="es-ES_tradnl" sz="1000" dirty="0">
                <a:solidFill>
                  <a:schemeClr val="lt1"/>
                </a:solidFill>
                <a:latin typeface="Calibri"/>
                <a:ea typeface="Calibri"/>
                <a:cs typeface="Calibri"/>
                <a:sym typeface="Calibri"/>
              </a:rPr>
              <a:t>Almacén prepara la mercadería para despacho y procede </a:t>
            </a:r>
            <a:br>
              <a:rPr lang="es-ES_tradnl" sz="1000" dirty="0">
                <a:solidFill>
                  <a:schemeClr val="lt1"/>
                </a:solidFill>
                <a:latin typeface="Calibri"/>
                <a:ea typeface="Calibri"/>
                <a:cs typeface="Calibri"/>
                <a:sym typeface="Calibri"/>
              </a:rPr>
            </a:br>
            <a:r>
              <a:rPr lang="es-ES_tradnl" sz="1000" dirty="0">
                <a:solidFill>
                  <a:schemeClr val="lt1"/>
                </a:solidFill>
                <a:latin typeface="Calibri"/>
                <a:ea typeface="Calibri"/>
                <a:cs typeface="Calibri"/>
                <a:sym typeface="Calibri"/>
              </a:rPr>
              <a:t>con el envió.</a:t>
            </a:r>
            <a:endParaRPr lang="es-ES_tradnl" sz="1000" dirty="0"/>
          </a:p>
        </p:txBody>
      </p:sp>
      <p:sp>
        <p:nvSpPr>
          <p:cNvPr id="236" name="Google Shape;236;p17"/>
          <p:cNvSpPr/>
          <p:nvPr/>
        </p:nvSpPr>
        <p:spPr>
          <a:xfrm>
            <a:off x="2976099" y="4426278"/>
            <a:ext cx="1529399" cy="764699"/>
          </a:xfrm>
          <a:prstGeom prst="roundRect">
            <a:avLst>
              <a:gd name="adj" fmla="val 16667"/>
            </a:avLst>
          </a:prstGeom>
          <a:solidFill>
            <a:srgbClr val="7150A0"/>
          </a:solidFill>
          <a:ln>
            <a:noFill/>
          </a:ln>
        </p:spPr>
        <p:txBody>
          <a:bodyPr spcFirstLastPara="1" wrap="square" lIns="91425" tIns="91425" rIns="91425" bIns="91425" anchor="ctr" anchorCtr="0">
            <a:noAutofit/>
          </a:bodyPr>
          <a:lstStyle/>
          <a:p>
            <a:pPr algn="ctr"/>
            <a:r>
              <a:rPr lang="es-ES_tradnl" sz="1000" dirty="0">
                <a:solidFill>
                  <a:schemeClr val="lt1"/>
                </a:solidFill>
                <a:latin typeface="Calibri"/>
                <a:ea typeface="Calibri"/>
                <a:cs typeface="Calibri"/>
                <a:sym typeface="Calibri"/>
              </a:rPr>
              <a:t>Transporte y entrega de los uniformes</a:t>
            </a:r>
            <a:endParaRPr lang="es-ES_tradnl" sz="1000" dirty="0"/>
          </a:p>
        </p:txBody>
      </p:sp>
      <p:sp>
        <p:nvSpPr>
          <p:cNvPr id="238" name="Google Shape;238;p17"/>
          <p:cNvSpPr/>
          <p:nvPr/>
        </p:nvSpPr>
        <p:spPr>
          <a:xfrm>
            <a:off x="2462389" y="2845239"/>
            <a:ext cx="1529399" cy="764699"/>
          </a:xfrm>
          <a:prstGeom prst="roundRect">
            <a:avLst>
              <a:gd name="adj" fmla="val 16667"/>
            </a:avLst>
          </a:prstGeom>
          <a:solidFill>
            <a:srgbClr val="7150A0"/>
          </a:solidFill>
          <a:ln>
            <a:noFill/>
          </a:ln>
        </p:spPr>
        <p:txBody>
          <a:bodyPr spcFirstLastPara="1" wrap="square" lIns="91425" tIns="91425" rIns="91425" bIns="91425" anchor="ctr" anchorCtr="0">
            <a:noAutofit/>
          </a:bodyPr>
          <a:lstStyle/>
          <a:p>
            <a:pPr algn="ctr"/>
            <a:r>
              <a:rPr lang="es-ES_tradnl" sz="1000" dirty="0">
                <a:solidFill>
                  <a:schemeClr val="lt1"/>
                </a:solidFill>
                <a:latin typeface="Calibri"/>
                <a:ea typeface="Calibri"/>
                <a:cs typeface="Calibri"/>
                <a:sym typeface="Calibri"/>
              </a:rPr>
              <a:t>Hotel realiza pedido a la textil enviando orden de compra por correo electrónico</a:t>
            </a:r>
            <a:endParaRPr lang="es-ES_tradnl" sz="1000" dirty="0"/>
          </a:p>
        </p:txBody>
      </p:sp>
      <p:sp>
        <p:nvSpPr>
          <p:cNvPr id="240" name="Google Shape;240;p17"/>
          <p:cNvSpPr/>
          <p:nvPr/>
        </p:nvSpPr>
        <p:spPr>
          <a:xfrm>
            <a:off x="1224421" y="2994991"/>
            <a:ext cx="1078317" cy="370011"/>
          </a:xfrm>
          <a:prstGeom prst="roundRect">
            <a:avLst>
              <a:gd name="adj" fmla="val 16667"/>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_tradnl" sz="1400" dirty="0">
                <a:solidFill>
                  <a:schemeClr val="lt1"/>
                </a:solidFill>
                <a:latin typeface="Calibri"/>
                <a:ea typeface="Calibri"/>
                <a:cs typeface="Calibri"/>
                <a:sym typeface="Calibri"/>
              </a:rPr>
              <a:t>1 minuto</a:t>
            </a:r>
          </a:p>
        </p:txBody>
      </p:sp>
      <p:sp>
        <p:nvSpPr>
          <p:cNvPr id="241" name="Google Shape;241;p17"/>
          <p:cNvSpPr/>
          <p:nvPr/>
        </p:nvSpPr>
        <p:spPr>
          <a:xfrm>
            <a:off x="5264890" y="1429218"/>
            <a:ext cx="1078317" cy="370011"/>
          </a:xfrm>
          <a:prstGeom prst="roundRect">
            <a:avLst>
              <a:gd name="adj" fmla="val 16667"/>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3 horas</a:t>
            </a:r>
            <a:endParaRPr sz="1400">
              <a:solidFill>
                <a:schemeClr val="lt1"/>
              </a:solidFill>
              <a:latin typeface="Calibri"/>
              <a:ea typeface="Calibri"/>
              <a:cs typeface="Calibri"/>
              <a:sym typeface="Calibri"/>
            </a:endParaRPr>
          </a:p>
        </p:txBody>
      </p:sp>
      <p:sp>
        <p:nvSpPr>
          <p:cNvPr id="242" name="Google Shape;242;p17"/>
          <p:cNvSpPr/>
          <p:nvPr/>
        </p:nvSpPr>
        <p:spPr>
          <a:xfrm>
            <a:off x="6748237" y="2491814"/>
            <a:ext cx="1078317" cy="370011"/>
          </a:xfrm>
          <a:prstGeom prst="roundRect">
            <a:avLst>
              <a:gd name="adj" fmla="val 16667"/>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7 días</a:t>
            </a:r>
            <a:endParaRPr sz="1400">
              <a:solidFill>
                <a:schemeClr val="lt1"/>
              </a:solidFill>
              <a:latin typeface="Calibri"/>
              <a:ea typeface="Calibri"/>
              <a:cs typeface="Calibri"/>
              <a:sym typeface="Calibri"/>
            </a:endParaRPr>
          </a:p>
        </p:txBody>
      </p:sp>
      <p:sp>
        <p:nvSpPr>
          <p:cNvPr id="243" name="Google Shape;243;p17"/>
          <p:cNvSpPr/>
          <p:nvPr/>
        </p:nvSpPr>
        <p:spPr>
          <a:xfrm>
            <a:off x="6376026" y="4247176"/>
            <a:ext cx="1078317" cy="370011"/>
          </a:xfrm>
          <a:prstGeom prst="roundRect">
            <a:avLst>
              <a:gd name="adj" fmla="val 16667"/>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01 día</a:t>
            </a:r>
            <a:endParaRPr sz="1400" dirty="0">
              <a:solidFill>
                <a:schemeClr val="lt1"/>
              </a:solidFill>
              <a:latin typeface="Calibri"/>
              <a:ea typeface="Calibri"/>
              <a:cs typeface="Calibri"/>
              <a:sym typeface="Calibri"/>
            </a:endParaRPr>
          </a:p>
        </p:txBody>
      </p:sp>
      <p:sp>
        <p:nvSpPr>
          <p:cNvPr id="244" name="Google Shape;244;p17"/>
          <p:cNvSpPr/>
          <p:nvPr/>
        </p:nvSpPr>
        <p:spPr>
          <a:xfrm>
            <a:off x="1679794" y="4176838"/>
            <a:ext cx="1078317" cy="370011"/>
          </a:xfrm>
          <a:prstGeom prst="roundRect">
            <a:avLst>
              <a:gd name="adj" fmla="val 16667"/>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3 horas</a:t>
            </a:r>
            <a:endParaRPr sz="1400">
              <a:solidFill>
                <a:schemeClr val="lt1"/>
              </a:solidFill>
              <a:latin typeface="Calibri"/>
              <a:ea typeface="Calibri"/>
              <a:cs typeface="Calibri"/>
              <a:sym typeface="Calibri"/>
            </a:endParaRPr>
          </a:p>
        </p:txBody>
      </p:sp>
      <p:sp>
        <p:nvSpPr>
          <p:cNvPr id="245" name="Google Shape;245;p17"/>
          <p:cNvSpPr/>
          <p:nvPr/>
        </p:nvSpPr>
        <p:spPr>
          <a:xfrm>
            <a:off x="3547872" y="3757366"/>
            <a:ext cx="2066544" cy="355093"/>
          </a:xfrm>
          <a:prstGeom prst="rect">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8 días 6 horas 1 minuto</a:t>
            </a:r>
            <a:endParaRPr/>
          </a:p>
        </p:txBody>
      </p:sp>
      <p:sp>
        <p:nvSpPr>
          <p:cNvPr id="251" name="Google Shape;251;p17"/>
          <p:cNvSpPr txBox="1"/>
          <p:nvPr/>
        </p:nvSpPr>
        <p:spPr>
          <a:xfrm>
            <a:off x="4302369" y="-492369"/>
            <a:ext cx="914400" cy="914400"/>
          </a:xfrm>
          <a:prstGeom prst="rect">
            <a:avLst/>
          </a:prstGeom>
          <a:noFill/>
          <a:ln>
            <a:noFill/>
          </a:ln>
        </p:spPr>
        <p:txBody>
          <a:bodyPr spcFirstLastPara="1" wrap="square" lIns="91425" tIns="91425" rIns="91425" bIns="91425" anchor="t" anchorCtr="0">
            <a:noAutofit/>
          </a:bodyPr>
          <a:lstStyle/>
          <a:p>
            <a:pPr marL="174625" marR="0" lvl="0" indent="-174625" algn="l" rtl="0">
              <a:spcBef>
                <a:spcPts val="0"/>
              </a:spcBef>
              <a:spcAft>
                <a:spcPts val="0"/>
              </a:spcAft>
              <a:buNone/>
            </a:pPr>
            <a:endParaRPr sz="1500">
              <a:solidFill>
                <a:schemeClr val="dk1"/>
              </a:solidFill>
              <a:latin typeface="Calibri"/>
              <a:ea typeface="Calibri"/>
              <a:cs typeface="Calibri"/>
              <a:sym typeface="Calibri"/>
            </a:endParaRPr>
          </a:p>
        </p:txBody>
      </p:sp>
      <p:sp>
        <p:nvSpPr>
          <p:cNvPr id="29" name="Rectangle 5">
            <a:extLst>
              <a:ext uri="{FF2B5EF4-FFF2-40B4-BE49-F238E27FC236}">
                <a16:creationId xmlns:a16="http://schemas.microsoft.com/office/drawing/2014/main" id="{AFF96655-BA9F-794D-9FE7-687F1F4F527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PROCESAMIENTO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30" name="CuadroTexto 29">
            <a:extLst>
              <a:ext uri="{FF2B5EF4-FFF2-40B4-BE49-F238E27FC236}">
                <a16:creationId xmlns:a16="http://schemas.microsoft.com/office/drawing/2014/main" id="{99BBCAAF-F655-BB47-8826-7D19147E7702}"/>
              </a:ext>
            </a:extLst>
          </p:cNvPr>
          <p:cNvSpPr txBox="1"/>
          <p:nvPr/>
        </p:nvSpPr>
        <p:spPr>
          <a:xfrm>
            <a:off x="2523411" y="2523892"/>
            <a:ext cx="395021" cy="246221"/>
          </a:xfrm>
          <a:prstGeom prst="rect">
            <a:avLst/>
          </a:prstGeom>
          <a:noFill/>
        </p:spPr>
        <p:txBody>
          <a:bodyPr wrap="square" lIns="0" tIns="0" rIns="0" bIns="0">
            <a:spAutoFit/>
          </a:bodyPr>
          <a:lstStyle/>
          <a:p>
            <a:pPr algn="ctr"/>
            <a:r>
              <a:rPr lang="es-ES_tradnl" sz="1600" b="1" dirty="0">
                <a:solidFill>
                  <a:srgbClr val="EE4639"/>
                </a:solidFill>
                <a:latin typeface="Calibri" panose="020F0502020204030204" pitchFamily="34" charset="0"/>
                <a:cs typeface="Calibri" panose="020F0502020204030204" pitchFamily="34" charset="0"/>
              </a:rPr>
              <a:t>1</a:t>
            </a:r>
            <a:endParaRPr lang="es-ES_tradnl" sz="1600" dirty="0"/>
          </a:p>
        </p:txBody>
      </p:sp>
      <p:sp>
        <p:nvSpPr>
          <p:cNvPr id="31" name="CuadroTexto 30">
            <a:extLst>
              <a:ext uri="{FF2B5EF4-FFF2-40B4-BE49-F238E27FC236}">
                <a16:creationId xmlns:a16="http://schemas.microsoft.com/office/drawing/2014/main" id="{02F08868-D719-EA48-B59E-F5F43D4E73B4}"/>
              </a:ext>
            </a:extLst>
          </p:cNvPr>
          <p:cNvSpPr txBox="1"/>
          <p:nvPr/>
        </p:nvSpPr>
        <p:spPr>
          <a:xfrm>
            <a:off x="6153579" y="2341012"/>
            <a:ext cx="395021" cy="246221"/>
          </a:xfrm>
          <a:prstGeom prst="rect">
            <a:avLst/>
          </a:prstGeom>
          <a:noFill/>
        </p:spPr>
        <p:txBody>
          <a:bodyPr wrap="square" lIns="0" tIns="0" rIns="0" bIns="0">
            <a:spAutoFit/>
          </a:bodyPr>
          <a:lstStyle/>
          <a:p>
            <a:pPr algn="ctr"/>
            <a:r>
              <a:rPr lang="es-ES_tradnl" sz="1600" b="1" dirty="0">
                <a:solidFill>
                  <a:srgbClr val="EE4639"/>
                </a:solidFill>
                <a:latin typeface="Calibri" panose="020F0502020204030204" pitchFamily="34" charset="0"/>
                <a:cs typeface="Calibri" panose="020F0502020204030204" pitchFamily="34" charset="0"/>
              </a:rPr>
              <a:t>3</a:t>
            </a:r>
            <a:endParaRPr lang="es-ES_tradnl" sz="1600" dirty="0"/>
          </a:p>
        </p:txBody>
      </p:sp>
      <p:sp>
        <p:nvSpPr>
          <p:cNvPr id="32" name="CuadroTexto 31">
            <a:extLst>
              <a:ext uri="{FF2B5EF4-FFF2-40B4-BE49-F238E27FC236}">
                <a16:creationId xmlns:a16="http://schemas.microsoft.com/office/drawing/2014/main" id="{0C35BB1E-3F97-964A-ADEF-EBF484E63AD6}"/>
              </a:ext>
            </a:extLst>
          </p:cNvPr>
          <p:cNvSpPr txBox="1"/>
          <p:nvPr/>
        </p:nvSpPr>
        <p:spPr>
          <a:xfrm>
            <a:off x="6700813" y="4719898"/>
            <a:ext cx="395021" cy="246221"/>
          </a:xfrm>
          <a:prstGeom prst="rect">
            <a:avLst/>
          </a:prstGeom>
          <a:noFill/>
        </p:spPr>
        <p:txBody>
          <a:bodyPr wrap="square" lIns="0" tIns="0" rIns="0" bIns="0">
            <a:spAutoFit/>
          </a:bodyPr>
          <a:lstStyle/>
          <a:p>
            <a:pPr algn="ctr"/>
            <a:r>
              <a:rPr lang="es-ES_tradnl" sz="1600" b="1" dirty="0">
                <a:solidFill>
                  <a:srgbClr val="EE4639"/>
                </a:solidFill>
                <a:latin typeface="Calibri" panose="020F0502020204030204" pitchFamily="34" charset="0"/>
                <a:cs typeface="Calibri" panose="020F0502020204030204" pitchFamily="34" charset="0"/>
              </a:rPr>
              <a:t>4</a:t>
            </a:r>
            <a:endParaRPr lang="es-ES_tradnl" sz="1600" dirty="0"/>
          </a:p>
        </p:txBody>
      </p:sp>
      <p:sp>
        <p:nvSpPr>
          <p:cNvPr id="33" name="CuadroTexto 32">
            <a:extLst>
              <a:ext uri="{FF2B5EF4-FFF2-40B4-BE49-F238E27FC236}">
                <a16:creationId xmlns:a16="http://schemas.microsoft.com/office/drawing/2014/main" id="{DC4A4793-CAA0-6648-A676-AE1F008D8B93}"/>
              </a:ext>
            </a:extLst>
          </p:cNvPr>
          <p:cNvSpPr txBox="1"/>
          <p:nvPr/>
        </p:nvSpPr>
        <p:spPr>
          <a:xfrm>
            <a:off x="2008550" y="4638961"/>
            <a:ext cx="395021" cy="246221"/>
          </a:xfrm>
          <a:prstGeom prst="rect">
            <a:avLst/>
          </a:prstGeom>
          <a:noFill/>
        </p:spPr>
        <p:txBody>
          <a:bodyPr wrap="square" lIns="0" tIns="0" rIns="0" bIns="0">
            <a:spAutoFit/>
          </a:bodyPr>
          <a:lstStyle/>
          <a:p>
            <a:pPr algn="ctr"/>
            <a:r>
              <a:rPr lang="es-ES_tradnl" sz="1600" b="1" dirty="0">
                <a:solidFill>
                  <a:srgbClr val="EE4639"/>
                </a:solidFill>
                <a:latin typeface="Calibri" panose="020F0502020204030204" pitchFamily="34" charset="0"/>
                <a:cs typeface="Calibri" panose="020F0502020204030204" pitchFamily="34" charset="0"/>
              </a:rPr>
              <a:t>5</a:t>
            </a:r>
            <a:endParaRPr lang="es-ES_tradnl" sz="1600" dirty="0"/>
          </a:p>
        </p:txBody>
      </p:sp>
      <p:sp>
        <p:nvSpPr>
          <p:cNvPr id="34" name="CuadroTexto 33">
            <a:extLst>
              <a:ext uri="{FF2B5EF4-FFF2-40B4-BE49-F238E27FC236}">
                <a16:creationId xmlns:a16="http://schemas.microsoft.com/office/drawing/2014/main" id="{BA1207AD-041D-8D45-8A72-875B77E60EBC}"/>
              </a:ext>
            </a:extLst>
          </p:cNvPr>
          <p:cNvSpPr txBox="1"/>
          <p:nvPr/>
        </p:nvSpPr>
        <p:spPr>
          <a:xfrm>
            <a:off x="4374489" y="1518442"/>
            <a:ext cx="395021" cy="246221"/>
          </a:xfrm>
          <a:prstGeom prst="rect">
            <a:avLst/>
          </a:prstGeom>
          <a:noFill/>
        </p:spPr>
        <p:txBody>
          <a:bodyPr wrap="square" lIns="0" tIns="0" rIns="0" bIns="0">
            <a:spAutoFit/>
          </a:bodyPr>
          <a:lstStyle/>
          <a:p>
            <a:pPr algn="ctr"/>
            <a:r>
              <a:rPr lang="es-ES_tradnl" sz="1600" b="1" dirty="0">
                <a:solidFill>
                  <a:srgbClr val="EE4639"/>
                </a:solidFill>
                <a:latin typeface="Calibri" panose="020F0502020204030204" pitchFamily="34" charset="0"/>
                <a:cs typeface="Calibri" panose="020F0502020204030204" pitchFamily="34" charset="0"/>
              </a:rPr>
              <a:t>2</a:t>
            </a:r>
            <a:endParaRPr lang="es-ES_tradnl"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4" name="Rectángulo 3">
            <a:extLst>
              <a:ext uri="{FF2B5EF4-FFF2-40B4-BE49-F238E27FC236}">
                <a16:creationId xmlns:a16="http://schemas.microsoft.com/office/drawing/2014/main" id="{407F6805-27F3-6840-9421-965322E9A9D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B2469D6D-ED87-9447-9CA8-B3E88698EFB3}"/>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GESTIÓN</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COMPRAS</a:t>
            </a:r>
          </a:p>
        </p:txBody>
      </p:sp>
      <p:pic>
        <p:nvPicPr>
          <p:cNvPr id="6" name="Imagen 5">
            <a:extLst>
              <a:ext uri="{FF2B5EF4-FFF2-40B4-BE49-F238E27FC236}">
                <a16:creationId xmlns:a16="http://schemas.microsoft.com/office/drawing/2014/main" id="{69B98CDE-1A6D-AB4C-B328-366D56BADF6A}"/>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FE4FE1F-0FB9-C54F-937A-11ABB80A149E}"/>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C7E10840-57E8-6C40-B181-F36346113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B0E2F933-C33E-C24D-9AE4-5F3704CC6FA7}"/>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408DEA6F-C4D0-0642-B4E6-B669E10B0A36}"/>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98CEFE68-86A0-D04A-AB48-5FC61280A37E}"/>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0BD2DD6C-C2FF-3A46-985D-50E601BB1393}"/>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298103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8" name="Rectangle 5">
            <a:extLst>
              <a:ext uri="{FF2B5EF4-FFF2-40B4-BE49-F238E27FC236}">
                <a16:creationId xmlns:a16="http://schemas.microsoft.com/office/drawing/2014/main" id="{7E4F5899-3B50-2243-B634-558997D5A48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8" name="Rectángulo redondeado 17">
            <a:extLst>
              <a:ext uri="{FF2B5EF4-FFF2-40B4-BE49-F238E27FC236}">
                <a16:creationId xmlns:a16="http://schemas.microsoft.com/office/drawing/2014/main" id="{E1D6532E-6F52-0E4E-869E-48158DBE62FB}"/>
              </a:ext>
            </a:extLst>
          </p:cNvPr>
          <p:cNvSpPr/>
          <p:nvPr/>
        </p:nvSpPr>
        <p:spPr>
          <a:xfrm>
            <a:off x="848234" y="1836092"/>
            <a:ext cx="7447532" cy="929364"/>
          </a:xfrm>
          <a:prstGeom prst="roundRect">
            <a:avLst/>
          </a:prstGeom>
          <a:solidFill>
            <a:srgbClr val="FCC8C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lvl="0" indent="-134938">
              <a:buClr>
                <a:srgbClr val="EE4639"/>
              </a:buClr>
              <a:buFont typeface="Arial" charset="0"/>
              <a:buChar char="•"/>
            </a:pPr>
            <a:r>
              <a:rPr lang="es-ES_tradnl" dirty="0">
                <a:solidFill>
                  <a:schemeClr val="tx1"/>
                </a:solidFill>
                <a:latin typeface="Calibri" charset="0"/>
                <a:cs typeface="Calibri" charset="0"/>
                <a:sym typeface="Calibri"/>
              </a:rPr>
              <a:t>La gestión de compras es la función de la empresa encargada de adquirir los bienes y servicios necesarios para garantizar la elaboración del producto que será entregado </a:t>
            </a:r>
            <a:br>
              <a:rPr lang="es-ES_tradnl" dirty="0">
                <a:solidFill>
                  <a:schemeClr val="tx1"/>
                </a:solidFill>
                <a:latin typeface="Calibri" charset="0"/>
                <a:cs typeface="Calibri" charset="0"/>
                <a:sym typeface="Calibri"/>
              </a:rPr>
            </a:br>
            <a:r>
              <a:rPr lang="es-ES_tradnl" dirty="0">
                <a:solidFill>
                  <a:schemeClr val="tx1"/>
                </a:solidFill>
                <a:latin typeface="Calibri" charset="0"/>
                <a:cs typeface="Calibri" charset="0"/>
                <a:sym typeface="Calibri"/>
              </a:rPr>
              <a:t>a los clientes, y el funcionamiento correcto de la empresa.</a:t>
            </a:r>
            <a:endParaRPr lang="es-ES_tradnl" dirty="0">
              <a:solidFill>
                <a:schemeClr val="tx1"/>
              </a:solidFill>
              <a:latin typeface="Calibri" charset="0"/>
              <a:cs typeface="Calibri" charset="0"/>
            </a:endParaRPr>
          </a:p>
        </p:txBody>
      </p:sp>
      <p:sp>
        <p:nvSpPr>
          <p:cNvPr id="19" name="Redondear rectángulo de esquina del mismo lado 18">
            <a:extLst>
              <a:ext uri="{FF2B5EF4-FFF2-40B4-BE49-F238E27FC236}">
                <a16:creationId xmlns:a16="http://schemas.microsoft.com/office/drawing/2014/main" id="{246AFC34-53A8-D14D-9128-E700531A91CE}"/>
              </a:ext>
            </a:extLst>
          </p:cNvPr>
          <p:cNvSpPr/>
          <p:nvPr/>
        </p:nvSpPr>
        <p:spPr>
          <a:xfrm rot="16200000">
            <a:off x="683733" y="1836573"/>
            <a:ext cx="929364" cy="928402"/>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1" name="Imagen 10">
            <a:extLst>
              <a:ext uri="{FF2B5EF4-FFF2-40B4-BE49-F238E27FC236}">
                <a16:creationId xmlns:a16="http://schemas.microsoft.com/office/drawing/2014/main" id="{63655248-20D0-2F4F-AFF3-A2B3CC615CEF}"/>
              </a:ext>
            </a:extLst>
          </p:cNvPr>
          <p:cNvPicPr>
            <a:picLocks noChangeAspect="1"/>
          </p:cNvPicPr>
          <p:nvPr/>
        </p:nvPicPr>
        <p:blipFill>
          <a:blip r:embed="rId3"/>
          <a:stretch>
            <a:fillRect/>
          </a:stretch>
        </p:blipFill>
        <p:spPr>
          <a:xfrm>
            <a:off x="848232" y="2034341"/>
            <a:ext cx="614580" cy="540534"/>
          </a:xfrm>
          <a:prstGeom prst="rect">
            <a:avLst/>
          </a:prstGeom>
        </p:spPr>
      </p:pic>
      <p:sp>
        <p:nvSpPr>
          <p:cNvPr id="21" name="Rectángulo redondeado 20">
            <a:extLst>
              <a:ext uri="{FF2B5EF4-FFF2-40B4-BE49-F238E27FC236}">
                <a16:creationId xmlns:a16="http://schemas.microsoft.com/office/drawing/2014/main" id="{CF80C221-143E-4945-A842-E0C5BABB73DC}"/>
              </a:ext>
            </a:extLst>
          </p:cNvPr>
          <p:cNvSpPr/>
          <p:nvPr/>
        </p:nvSpPr>
        <p:spPr>
          <a:xfrm>
            <a:off x="848234" y="2927701"/>
            <a:ext cx="7447532" cy="1091610"/>
          </a:xfrm>
          <a:prstGeom prst="roundRect">
            <a:avLst/>
          </a:prstGeom>
          <a:solidFill>
            <a:srgbClr val="FCC8C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indent="-134938">
              <a:buClr>
                <a:srgbClr val="EE4639"/>
              </a:buClr>
              <a:buFont typeface="Arial" charset="0"/>
              <a:buChar char="•"/>
            </a:pPr>
            <a:r>
              <a:rPr lang="es-ES_tradnl" dirty="0">
                <a:solidFill>
                  <a:schemeClr val="tx1"/>
                </a:solidFill>
                <a:latin typeface="Calibri" charset="0"/>
                <a:cs typeface="Calibri" charset="0"/>
                <a:sym typeface="Calibri"/>
              </a:rPr>
              <a:t>El área de compras en una empresa puede comprar materiales,  así como comprar o contratar servicios.</a:t>
            </a:r>
            <a:endParaRPr lang="es-ES_tradnl" dirty="0">
              <a:solidFill>
                <a:schemeClr val="tx1"/>
              </a:solidFill>
              <a:latin typeface="Calibri" charset="0"/>
              <a:cs typeface="Calibri" charset="0"/>
            </a:endParaRPr>
          </a:p>
          <a:p>
            <a:pPr marL="134938" indent="-134938">
              <a:buClr>
                <a:srgbClr val="EE4639"/>
              </a:buClr>
              <a:buFont typeface="Arial" charset="0"/>
              <a:buChar char="•"/>
            </a:pPr>
            <a:r>
              <a:rPr lang="es-ES_tradnl" dirty="0">
                <a:solidFill>
                  <a:schemeClr val="tx1"/>
                </a:solidFill>
                <a:latin typeface="Calibri" charset="0"/>
                <a:cs typeface="Calibri" charset="0"/>
                <a:sym typeface="Calibri"/>
              </a:rPr>
              <a:t>Las compras para una empresa pueden ser de procedencia</a:t>
            </a:r>
            <a:br>
              <a:rPr lang="es-ES_tradnl" dirty="0">
                <a:solidFill>
                  <a:schemeClr val="tx1"/>
                </a:solidFill>
                <a:latin typeface="Calibri" charset="0"/>
                <a:cs typeface="Calibri" charset="0"/>
                <a:sym typeface="Calibri"/>
              </a:rPr>
            </a:br>
            <a:r>
              <a:rPr lang="es-ES_tradnl" dirty="0">
                <a:solidFill>
                  <a:schemeClr val="tx1"/>
                </a:solidFill>
                <a:latin typeface="Calibri" charset="0"/>
                <a:cs typeface="Calibri" charset="0"/>
                <a:sym typeface="Calibri"/>
              </a:rPr>
              <a:t>nacional o extranjera (importación).  </a:t>
            </a:r>
            <a:endParaRPr lang="es-ES_tradnl" dirty="0">
              <a:solidFill>
                <a:schemeClr val="tx1"/>
              </a:solidFill>
              <a:latin typeface="Calibri" charset="0"/>
              <a:cs typeface="Calibri" charset="0"/>
            </a:endParaRPr>
          </a:p>
        </p:txBody>
      </p:sp>
      <p:sp>
        <p:nvSpPr>
          <p:cNvPr id="22" name="Redondear rectángulo de esquina del mismo lado 21">
            <a:extLst>
              <a:ext uri="{FF2B5EF4-FFF2-40B4-BE49-F238E27FC236}">
                <a16:creationId xmlns:a16="http://schemas.microsoft.com/office/drawing/2014/main" id="{72D15A31-010B-854A-A467-7D9A4F2C84F2}"/>
              </a:ext>
            </a:extLst>
          </p:cNvPr>
          <p:cNvSpPr/>
          <p:nvPr/>
        </p:nvSpPr>
        <p:spPr>
          <a:xfrm rot="16200000">
            <a:off x="605614" y="3006301"/>
            <a:ext cx="1085602" cy="928402"/>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3" name="Imagen 22">
            <a:extLst>
              <a:ext uri="{FF2B5EF4-FFF2-40B4-BE49-F238E27FC236}">
                <a16:creationId xmlns:a16="http://schemas.microsoft.com/office/drawing/2014/main" id="{449399FB-BA9C-CF4C-A2C5-AB8BC80D70AF}"/>
              </a:ext>
            </a:extLst>
          </p:cNvPr>
          <p:cNvPicPr>
            <a:picLocks noChangeAspect="1"/>
          </p:cNvPicPr>
          <p:nvPr/>
        </p:nvPicPr>
        <p:blipFill>
          <a:blip r:embed="rId3"/>
          <a:stretch>
            <a:fillRect/>
          </a:stretch>
        </p:blipFill>
        <p:spPr>
          <a:xfrm>
            <a:off x="848232" y="3205507"/>
            <a:ext cx="614580" cy="5405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0"/>
          <p:cNvSpPr txBox="1"/>
          <p:nvPr/>
        </p:nvSpPr>
        <p:spPr>
          <a:xfrm>
            <a:off x="510070" y="925339"/>
            <a:ext cx="3882544" cy="2954655"/>
          </a:xfrm>
          <a:prstGeom prst="rect">
            <a:avLst/>
          </a:prstGeom>
          <a:noFill/>
          <a:ln>
            <a:noFill/>
          </a:ln>
        </p:spPr>
        <p:txBody>
          <a:bodyPr spcFirstLastPara="1" wrap="square" lIns="0" tIns="0" rIns="0" bIns="0" anchor="t" anchorCtr="0">
            <a:spAutoFit/>
          </a:bodyPr>
          <a:lstStyle/>
          <a:p>
            <a:pPr marL="180000" marR="0" lvl="0" indent="-16827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¿Qué es lo que una empresa puede necesitar para operar normalmente?</a:t>
            </a:r>
            <a:endParaRPr lang="es-ES_tradnl" dirty="0"/>
          </a:p>
          <a:p>
            <a:pPr marL="180000" marR="0" lvl="0" indent="-66675"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80000" marR="0" lvl="0" indent="-16827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¿Qué podrían necesitar empresas como la Planta de Coca Cola, el Restaurante La Mar,  </a:t>
            </a:r>
            <a:r>
              <a:rPr lang="es-ES_tradnl" sz="1600" dirty="0" err="1">
                <a:solidFill>
                  <a:schemeClr val="dk1"/>
                </a:solidFill>
                <a:latin typeface="Calibri"/>
                <a:ea typeface="Calibri"/>
                <a:cs typeface="Calibri"/>
                <a:sym typeface="Calibri"/>
              </a:rPr>
              <a:t>Southern</a:t>
            </a:r>
            <a:r>
              <a:rPr lang="es-ES_tradnl" sz="1600" dirty="0">
                <a:solidFill>
                  <a:schemeClr val="dk1"/>
                </a:solidFill>
                <a:latin typeface="Calibri"/>
                <a:ea typeface="Calibri"/>
                <a:cs typeface="Calibri"/>
                <a:sym typeface="Calibri"/>
              </a:rPr>
              <a:t> Perú para su fundición y minas de </a:t>
            </a:r>
            <a:r>
              <a:rPr lang="es-ES_tradnl" sz="1600" dirty="0" err="1">
                <a:solidFill>
                  <a:schemeClr val="dk1"/>
                </a:solidFill>
                <a:latin typeface="Calibri"/>
                <a:ea typeface="Calibri"/>
                <a:cs typeface="Calibri"/>
                <a:sym typeface="Calibri"/>
              </a:rPr>
              <a:t>Toquepala</a:t>
            </a:r>
            <a:r>
              <a:rPr lang="es-ES_tradnl" sz="1600" dirty="0">
                <a:solidFill>
                  <a:schemeClr val="dk1"/>
                </a:solidFill>
                <a:latin typeface="Calibri"/>
                <a:ea typeface="Calibri"/>
                <a:cs typeface="Calibri"/>
                <a:sym typeface="Calibri"/>
              </a:rPr>
              <a:t> y </a:t>
            </a:r>
            <a:r>
              <a:rPr lang="es-ES_tradnl" sz="1600" dirty="0" err="1">
                <a:solidFill>
                  <a:schemeClr val="dk1"/>
                </a:solidFill>
                <a:latin typeface="Calibri"/>
                <a:ea typeface="Calibri"/>
                <a:cs typeface="Calibri"/>
                <a:sym typeface="Calibri"/>
              </a:rPr>
              <a:t>Cuajone</a:t>
            </a:r>
            <a:r>
              <a:rPr lang="es-ES_tradnl" sz="1600" dirty="0">
                <a:solidFill>
                  <a:schemeClr val="dk1"/>
                </a:solidFill>
                <a:latin typeface="Calibri"/>
                <a:ea typeface="Calibri"/>
                <a:cs typeface="Calibri"/>
                <a:sym typeface="Calibri"/>
              </a:rPr>
              <a:t>?</a:t>
            </a:r>
            <a:endParaRPr lang="es-ES_tradnl" dirty="0"/>
          </a:p>
          <a:p>
            <a:pPr marL="180000" marR="0" lvl="0" indent="-66675"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80000" marR="0" lvl="0" indent="-16827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Para poder funcionar todas estas empresas y otras realizan gestiones de compra para poder asegurar un abastecimiento adecuado.</a:t>
            </a:r>
            <a:endParaRPr lang="es-ES_tradnl" dirty="0"/>
          </a:p>
        </p:txBody>
      </p:sp>
      <p:sp>
        <p:nvSpPr>
          <p:cNvPr id="8" name="Rectangle 5">
            <a:extLst>
              <a:ext uri="{FF2B5EF4-FFF2-40B4-BE49-F238E27FC236}">
                <a16:creationId xmlns:a16="http://schemas.microsoft.com/office/drawing/2014/main" id="{DE9AC8D0-BB57-AA43-90E2-06D8E905A19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956BBBF2-DACD-F04A-BA92-20AF9583AEBF}"/>
              </a:ext>
            </a:extLst>
          </p:cNvPr>
          <p:cNvPicPr>
            <a:picLocks noChangeAspect="1"/>
          </p:cNvPicPr>
          <p:nvPr/>
        </p:nvPicPr>
        <p:blipFill>
          <a:blip r:embed="rId3"/>
          <a:stretch>
            <a:fillRect/>
          </a:stretch>
        </p:blipFill>
        <p:spPr>
          <a:xfrm>
            <a:off x="4771046" y="2214548"/>
            <a:ext cx="2655054" cy="1711035"/>
          </a:xfrm>
          <a:prstGeom prst="rect">
            <a:avLst/>
          </a:prstGeom>
        </p:spPr>
      </p:pic>
      <p:sp>
        <p:nvSpPr>
          <p:cNvPr id="7" name="Elipse 6">
            <a:extLst>
              <a:ext uri="{FF2B5EF4-FFF2-40B4-BE49-F238E27FC236}">
                <a16:creationId xmlns:a16="http://schemas.microsoft.com/office/drawing/2014/main" id="{358DC4A7-38E3-9848-A3F5-36CA19FBF35B}"/>
              </a:ext>
            </a:extLst>
          </p:cNvPr>
          <p:cNvSpPr/>
          <p:nvPr/>
        </p:nvSpPr>
        <p:spPr>
          <a:xfrm>
            <a:off x="6350982" y="3954553"/>
            <a:ext cx="1248233" cy="1248233"/>
          </a:xfrm>
          <a:prstGeom prst="ellips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a:extLst>
              <a:ext uri="{FF2B5EF4-FFF2-40B4-BE49-F238E27FC236}">
                <a16:creationId xmlns:a16="http://schemas.microsoft.com/office/drawing/2014/main" id="{8A6AEFE4-5EA5-4144-B9A2-8F0C31DD2CA5}"/>
              </a:ext>
            </a:extLst>
          </p:cNvPr>
          <p:cNvPicPr>
            <a:picLocks noChangeAspect="1"/>
          </p:cNvPicPr>
          <p:nvPr/>
        </p:nvPicPr>
        <p:blipFill>
          <a:blip r:embed="rId4"/>
          <a:stretch>
            <a:fillRect/>
          </a:stretch>
        </p:blipFill>
        <p:spPr>
          <a:xfrm>
            <a:off x="6717667" y="4232119"/>
            <a:ext cx="535226" cy="713635"/>
          </a:xfrm>
          <a:prstGeom prst="rect">
            <a:avLst/>
          </a:prstGeom>
        </p:spPr>
      </p:pic>
      <p:grpSp>
        <p:nvGrpSpPr>
          <p:cNvPr id="22" name="Grupo 21">
            <a:extLst>
              <a:ext uri="{FF2B5EF4-FFF2-40B4-BE49-F238E27FC236}">
                <a16:creationId xmlns:a16="http://schemas.microsoft.com/office/drawing/2014/main" id="{54346B11-42E8-0A49-83F1-768D197AEA9C}"/>
              </a:ext>
            </a:extLst>
          </p:cNvPr>
          <p:cNvGrpSpPr/>
          <p:nvPr/>
        </p:nvGrpSpPr>
        <p:grpSpPr>
          <a:xfrm>
            <a:off x="4771046" y="679329"/>
            <a:ext cx="3381904" cy="1476502"/>
            <a:chOff x="4771046" y="481014"/>
            <a:chExt cx="3836144" cy="1674818"/>
          </a:xfrm>
        </p:grpSpPr>
        <p:pic>
          <p:nvPicPr>
            <p:cNvPr id="11" name="Picture 3">
              <a:extLst>
                <a:ext uri="{FF2B5EF4-FFF2-40B4-BE49-F238E27FC236}">
                  <a16:creationId xmlns:a16="http://schemas.microsoft.com/office/drawing/2014/main" id="{7AC8B316-6CC9-7D46-8FB0-A7425A5C7F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059" t="86769" r="28685" b="4664"/>
            <a:stretch/>
          </p:blipFill>
          <p:spPr bwMode="auto">
            <a:xfrm>
              <a:off x="5931926" y="2033928"/>
              <a:ext cx="1236443" cy="12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n 13">
              <a:extLst>
                <a:ext uri="{FF2B5EF4-FFF2-40B4-BE49-F238E27FC236}">
                  <a16:creationId xmlns:a16="http://schemas.microsoft.com/office/drawing/2014/main" id="{21BE2019-0B9A-DD48-A332-B320283F4B1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71046" y="481014"/>
              <a:ext cx="1116545" cy="1674818"/>
            </a:xfrm>
            <a:prstGeom prst="rect">
              <a:avLst/>
            </a:prstGeom>
          </p:spPr>
        </p:pic>
        <p:grpSp>
          <p:nvGrpSpPr>
            <p:cNvPr id="21" name="Grupo 20">
              <a:extLst>
                <a:ext uri="{FF2B5EF4-FFF2-40B4-BE49-F238E27FC236}">
                  <a16:creationId xmlns:a16="http://schemas.microsoft.com/office/drawing/2014/main" id="{D7E0232A-F0B4-FC44-8E22-1C8A63BD3545}"/>
                </a:ext>
              </a:extLst>
            </p:cNvPr>
            <p:cNvGrpSpPr/>
            <p:nvPr/>
          </p:nvGrpSpPr>
          <p:grpSpPr>
            <a:xfrm>
              <a:off x="7252893" y="517686"/>
              <a:ext cx="1354297" cy="1638146"/>
              <a:chOff x="9579339" y="1338736"/>
              <a:chExt cx="2381012" cy="2880052"/>
            </a:xfrm>
          </p:grpSpPr>
          <p:pic>
            <p:nvPicPr>
              <p:cNvPr id="16" name="Imagen 15">
                <a:extLst>
                  <a:ext uri="{FF2B5EF4-FFF2-40B4-BE49-F238E27FC236}">
                    <a16:creationId xmlns:a16="http://schemas.microsoft.com/office/drawing/2014/main" id="{AFFAB91D-14C6-B64F-95F4-17FFCCC67B5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579340" y="2890059"/>
                <a:ext cx="2381011" cy="1328729"/>
              </a:xfrm>
              <a:prstGeom prst="rect">
                <a:avLst/>
              </a:prstGeom>
            </p:spPr>
          </p:pic>
          <p:pic>
            <p:nvPicPr>
              <p:cNvPr id="18" name="Imagen 17">
                <a:extLst>
                  <a:ext uri="{FF2B5EF4-FFF2-40B4-BE49-F238E27FC236}">
                    <a16:creationId xmlns:a16="http://schemas.microsoft.com/office/drawing/2014/main" id="{815E9D5E-06A0-CF4B-8B50-94AADBD43A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79339" y="1338736"/>
                <a:ext cx="2381011" cy="1481633"/>
              </a:xfrm>
              <a:prstGeom prst="rect">
                <a:avLst/>
              </a:prstGeom>
            </p:spPr>
          </p:pic>
        </p:grpSp>
        <p:pic>
          <p:nvPicPr>
            <p:cNvPr id="20" name="Imagen 19">
              <a:extLst>
                <a:ext uri="{FF2B5EF4-FFF2-40B4-BE49-F238E27FC236}">
                  <a16:creationId xmlns:a16="http://schemas.microsoft.com/office/drawing/2014/main" id="{7755F82F-CCC0-EF4E-B5CD-B82A0C8A2FF9}"/>
                </a:ext>
              </a:extLst>
            </p:cNvPr>
            <p:cNvPicPr>
              <a:picLocks noChangeAspect="1"/>
            </p:cNvPicPr>
            <p:nvPr/>
          </p:nvPicPr>
          <p:blipFill>
            <a:blip r:embed="rId9"/>
            <a:stretch>
              <a:fillRect/>
            </a:stretch>
          </p:blipFill>
          <p:spPr>
            <a:xfrm>
              <a:off x="5948844" y="483967"/>
              <a:ext cx="1219525" cy="1473549"/>
            </a:xfrm>
            <a:prstGeom prst="rect">
              <a:avLst/>
            </a:prstGeom>
          </p:spPr>
        </p:pic>
      </p:grpSp>
      <p:pic>
        <p:nvPicPr>
          <p:cNvPr id="4" name="Imagen 3">
            <a:extLst>
              <a:ext uri="{FF2B5EF4-FFF2-40B4-BE49-F238E27FC236}">
                <a16:creationId xmlns:a16="http://schemas.microsoft.com/office/drawing/2014/main" id="{65051D59-1BAD-F64A-BB8F-019BA2AFF4A2}"/>
              </a:ext>
            </a:extLst>
          </p:cNvPr>
          <p:cNvPicPr>
            <a:picLocks noChangeAspect="1"/>
          </p:cNvPicPr>
          <p:nvPr/>
        </p:nvPicPr>
        <p:blipFill>
          <a:blip r:embed="rId10"/>
          <a:stretch>
            <a:fillRect/>
          </a:stretch>
        </p:blipFill>
        <p:spPr>
          <a:xfrm>
            <a:off x="4771046" y="3984300"/>
            <a:ext cx="1254570" cy="12482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p:nvPr/>
        </p:nvSpPr>
        <p:spPr>
          <a:xfrm>
            <a:off x="510069" y="925339"/>
            <a:ext cx="4381971" cy="49244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chemeClr val="dk1"/>
                </a:solidFill>
                <a:latin typeface="Calibri"/>
                <a:ea typeface="Calibri"/>
                <a:cs typeface="Calibri"/>
                <a:sym typeface="Calibri"/>
              </a:rPr>
              <a:t>¿QUÉ DEBEMOS TENER EN CUENTA EN UNA GESTIÓN DE COMPRAS?</a:t>
            </a:r>
            <a:endParaRPr dirty="0"/>
          </a:p>
        </p:txBody>
      </p:sp>
      <p:sp>
        <p:nvSpPr>
          <p:cNvPr id="8" name="Rectangle 5">
            <a:extLst>
              <a:ext uri="{FF2B5EF4-FFF2-40B4-BE49-F238E27FC236}">
                <a16:creationId xmlns:a16="http://schemas.microsoft.com/office/drawing/2014/main" id="{EF7753D5-F2C4-2146-AF57-A974603F630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CF52A905-B821-1449-AFC1-EBAE214FAAF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6181344" y="2906169"/>
            <a:ext cx="2259758" cy="2347800"/>
          </a:xfrm>
          <a:prstGeom prst="rect">
            <a:avLst/>
          </a:prstGeom>
        </p:spPr>
      </p:pic>
      <p:pic>
        <p:nvPicPr>
          <p:cNvPr id="10" name="Imagen 9">
            <a:extLst>
              <a:ext uri="{FF2B5EF4-FFF2-40B4-BE49-F238E27FC236}">
                <a16:creationId xmlns:a16="http://schemas.microsoft.com/office/drawing/2014/main" id="{B6BC9F67-8E38-8747-BA4C-7CD4F2D1742D}"/>
              </a:ext>
            </a:extLst>
          </p:cNvPr>
          <p:cNvPicPr>
            <a:picLocks noChangeAspect="1"/>
          </p:cNvPicPr>
          <p:nvPr/>
        </p:nvPicPr>
        <p:blipFill rotWithShape="1">
          <a:blip r:embed="rId4"/>
          <a:srcRect r="8609"/>
          <a:stretch/>
        </p:blipFill>
        <p:spPr>
          <a:xfrm>
            <a:off x="4526242" y="2149454"/>
            <a:ext cx="1846915" cy="2020900"/>
          </a:xfrm>
          <a:prstGeom prst="rect">
            <a:avLst/>
          </a:prstGeom>
        </p:spPr>
      </p:pic>
      <p:pic>
        <p:nvPicPr>
          <p:cNvPr id="11" name="Imagen 10">
            <a:extLst>
              <a:ext uri="{FF2B5EF4-FFF2-40B4-BE49-F238E27FC236}">
                <a16:creationId xmlns:a16="http://schemas.microsoft.com/office/drawing/2014/main" id="{FB62F823-8429-BE40-9667-0839D8AE982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9608" y="925339"/>
            <a:ext cx="2101495" cy="1840571"/>
          </a:xfrm>
          <a:prstGeom prst="rect">
            <a:avLst/>
          </a:prstGeom>
        </p:spPr>
      </p:pic>
      <p:sp>
        <p:nvSpPr>
          <p:cNvPr id="14" name="Rectángulo 13">
            <a:extLst>
              <a:ext uri="{FF2B5EF4-FFF2-40B4-BE49-F238E27FC236}">
                <a16:creationId xmlns:a16="http://schemas.microsoft.com/office/drawing/2014/main" id="{754636C9-B001-994C-A180-36015FD94CF3}"/>
              </a:ext>
            </a:extLst>
          </p:cNvPr>
          <p:cNvSpPr/>
          <p:nvPr/>
        </p:nvSpPr>
        <p:spPr>
          <a:xfrm>
            <a:off x="1195627" y="1612946"/>
            <a:ext cx="3824417" cy="430887"/>
          </a:xfrm>
          <a:prstGeom prst="rect">
            <a:avLst/>
          </a:prstGeom>
        </p:spPr>
        <p:txBody>
          <a:bodyPr wrap="square" lIns="0" tIns="0" rIns="0" bIns="0">
            <a:spAutoFit/>
          </a:bodyPr>
          <a:lstStyle/>
          <a:p>
            <a:pPr marL="11725"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Precios competitivos (los materiales son uno de los principales componentes del precio del producto).</a:t>
            </a:r>
            <a:endParaRPr lang="es-ES_tradnl" dirty="0"/>
          </a:p>
        </p:txBody>
      </p:sp>
      <p:sp>
        <p:nvSpPr>
          <p:cNvPr id="15" name="Rectángulo 14">
            <a:extLst>
              <a:ext uri="{FF2B5EF4-FFF2-40B4-BE49-F238E27FC236}">
                <a16:creationId xmlns:a16="http://schemas.microsoft.com/office/drawing/2014/main" id="{1935E0D2-6B35-484F-8B3F-130BE0C9C5ED}"/>
              </a:ext>
            </a:extLst>
          </p:cNvPr>
          <p:cNvSpPr/>
          <p:nvPr/>
        </p:nvSpPr>
        <p:spPr>
          <a:xfrm>
            <a:off x="421152" y="1544897"/>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16" name="Conector recto 15">
            <a:extLst>
              <a:ext uri="{FF2B5EF4-FFF2-40B4-BE49-F238E27FC236}">
                <a16:creationId xmlns:a16="http://schemas.microsoft.com/office/drawing/2014/main" id="{87A5F183-1B14-CC4A-A302-38C705EA79CF}"/>
              </a:ext>
            </a:extLst>
          </p:cNvPr>
          <p:cNvCxnSpPr>
            <a:cxnSpLocks/>
            <a:endCxn id="50" idx="4"/>
          </p:cNvCxnSpPr>
          <p:nvPr/>
        </p:nvCxnSpPr>
        <p:spPr>
          <a:xfrm flipH="1">
            <a:off x="977176" y="1670813"/>
            <a:ext cx="2" cy="3084224"/>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6289A5FF-C7C6-4B46-AE81-63FC644A2BBB}"/>
              </a:ext>
            </a:extLst>
          </p:cNvPr>
          <p:cNvSpPr/>
          <p:nvPr/>
        </p:nvSpPr>
        <p:spPr>
          <a:xfrm>
            <a:off x="421152" y="2191664"/>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18" name="Rectángulo 17">
            <a:extLst>
              <a:ext uri="{FF2B5EF4-FFF2-40B4-BE49-F238E27FC236}">
                <a16:creationId xmlns:a16="http://schemas.microsoft.com/office/drawing/2014/main" id="{DF73DBBA-D788-2E4E-8436-586F3F1F46D7}"/>
              </a:ext>
            </a:extLst>
          </p:cNvPr>
          <p:cNvSpPr/>
          <p:nvPr/>
        </p:nvSpPr>
        <p:spPr>
          <a:xfrm>
            <a:off x="421152" y="2675165"/>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19" name="Rectángulo 18">
            <a:extLst>
              <a:ext uri="{FF2B5EF4-FFF2-40B4-BE49-F238E27FC236}">
                <a16:creationId xmlns:a16="http://schemas.microsoft.com/office/drawing/2014/main" id="{689F68FD-1EC2-834A-926B-A99558B3C9E8}"/>
              </a:ext>
            </a:extLst>
          </p:cNvPr>
          <p:cNvSpPr/>
          <p:nvPr/>
        </p:nvSpPr>
        <p:spPr>
          <a:xfrm>
            <a:off x="1195628" y="2232504"/>
            <a:ext cx="3069696" cy="215444"/>
          </a:xfrm>
          <a:prstGeom prst="rect">
            <a:avLst/>
          </a:prstGeom>
        </p:spPr>
        <p:txBody>
          <a:bodyPr wrap="square" lIns="0" tIns="0" rIns="0" bIns="0">
            <a:spAutoFit/>
          </a:bodyPr>
          <a:lstStyle/>
          <a:p>
            <a:pPr marL="11725"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Calidad de materiales (bienes y servicios).</a:t>
            </a:r>
            <a:endParaRPr lang="es-ES_tradnl" dirty="0"/>
          </a:p>
        </p:txBody>
      </p:sp>
      <p:sp>
        <p:nvSpPr>
          <p:cNvPr id="20" name="Rectángulo 19">
            <a:extLst>
              <a:ext uri="{FF2B5EF4-FFF2-40B4-BE49-F238E27FC236}">
                <a16:creationId xmlns:a16="http://schemas.microsoft.com/office/drawing/2014/main" id="{99EEBE8A-C4DE-B045-BF57-D03E0C197067}"/>
              </a:ext>
            </a:extLst>
          </p:cNvPr>
          <p:cNvSpPr/>
          <p:nvPr/>
        </p:nvSpPr>
        <p:spPr>
          <a:xfrm>
            <a:off x="1195628" y="2726115"/>
            <a:ext cx="3069696" cy="215444"/>
          </a:xfrm>
          <a:prstGeom prst="rect">
            <a:avLst/>
          </a:prstGeom>
        </p:spPr>
        <p:txBody>
          <a:bodyPr wrap="square" lIns="0" tIns="0" rIns="0" bIns="0">
            <a:spAutoFit/>
          </a:bodyPr>
          <a:lstStyle/>
          <a:p>
            <a:pPr marL="11725"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Plazos de entrega.</a:t>
            </a:r>
            <a:endParaRPr lang="es-ES_tradnl" dirty="0"/>
          </a:p>
        </p:txBody>
      </p:sp>
      <p:grpSp>
        <p:nvGrpSpPr>
          <p:cNvPr id="21" name="Agrupar 29">
            <a:extLst>
              <a:ext uri="{FF2B5EF4-FFF2-40B4-BE49-F238E27FC236}">
                <a16:creationId xmlns:a16="http://schemas.microsoft.com/office/drawing/2014/main" id="{1FAC4519-53FB-D743-82A5-3DDDC6E9122F}"/>
              </a:ext>
            </a:extLst>
          </p:cNvPr>
          <p:cNvGrpSpPr/>
          <p:nvPr/>
        </p:nvGrpSpPr>
        <p:grpSpPr>
          <a:xfrm>
            <a:off x="906781" y="1648936"/>
            <a:ext cx="140792" cy="140258"/>
            <a:chOff x="3427964" y="2244682"/>
            <a:chExt cx="225891" cy="225034"/>
          </a:xfrm>
        </p:grpSpPr>
        <p:sp>
          <p:nvSpPr>
            <p:cNvPr id="22" name="Elipse 21">
              <a:extLst>
                <a:ext uri="{FF2B5EF4-FFF2-40B4-BE49-F238E27FC236}">
                  <a16:creationId xmlns:a16="http://schemas.microsoft.com/office/drawing/2014/main" id="{1BFA1B1C-5D3D-4F42-B8D5-1B72BCBD2403}"/>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Elipse 22">
              <a:extLst>
                <a:ext uri="{FF2B5EF4-FFF2-40B4-BE49-F238E27FC236}">
                  <a16:creationId xmlns:a16="http://schemas.microsoft.com/office/drawing/2014/main" id="{B5F997F1-D410-3F4F-AE73-291D90E5A399}"/>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4" name="Rectángulo 23">
            <a:extLst>
              <a:ext uri="{FF2B5EF4-FFF2-40B4-BE49-F238E27FC236}">
                <a16:creationId xmlns:a16="http://schemas.microsoft.com/office/drawing/2014/main" id="{90B63FD7-855B-CF46-8AF1-BD3929BAD5A5}"/>
              </a:ext>
            </a:extLst>
          </p:cNvPr>
          <p:cNvSpPr/>
          <p:nvPr/>
        </p:nvSpPr>
        <p:spPr>
          <a:xfrm>
            <a:off x="1195628" y="3216037"/>
            <a:ext cx="3069696" cy="215444"/>
          </a:xfrm>
          <a:prstGeom prst="rect">
            <a:avLst/>
          </a:prstGeom>
        </p:spPr>
        <p:txBody>
          <a:bodyPr wrap="square" lIns="0" tIns="0" rIns="0" bIns="0">
            <a:spAutoFit/>
          </a:bodyPr>
          <a:lstStyle/>
          <a:p>
            <a:pPr marL="11725"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Lugar de entrega.</a:t>
            </a:r>
            <a:endParaRPr lang="es-ES_tradnl" dirty="0"/>
          </a:p>
        </p:txBody>
      </p:sp>
      <p:sp>
        <p:nvSpPr>
          <p:cNvPr id="25" name="Rectángulo 24">
            <a:extLst>
              <a:ext uri="{FF2B5EF4-FFF2-40B4-BE49-F238E27FC236}">
                <a16:creationId xmlns:a16="http://schemas.microsoft.com/office/drawing/2014/main" id="{4AAA4AE2-46B3-1F42-A575-0F3BB0E9560D}"/>
              </a:ext>
            </a:extLst>
          </p:cNvPr>
          <p:cNvSpPr/>
          <p:nvPr/>
        </p:nvSpPr>
        <p:spPr>
          <a:xfrm>
            <a:off x="1195628" y="4135073"/>
            <a:ext cx="3069696" cy="215444"/>
          </a:xfrm>
          <a:prstGeom prst="rect">
            <a:avLst/>
          </a:prstGeom>
        </p:spPr>
        <p:txBody>
          <a:bodyPr wrap="square" lIns="0" tIns="0" rIns="0" bIns="0">
            <a:spAutoFit/>
          </a:bodyPr>
          <a:lstStyle/>
          <a:p>
            <a:pPr marL="11725"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Garantías.</a:t>
            </a:r>
            <a:endParaRPr lang="es-ES_tradnl" dirty="0"/>
          </a:p>
        </p:txBody>
      </p:sp>
      <p:sp>
        <p:nvSpPr>
          <p:cNvPr id="26" name="Rectángulo 25">
            <a:extLst>
              <a:ext uri="{FF2B5EF4-FFF2-40B4-BE49-F238E27FC236}">
                <a16:creationId xmlns:a16="http://schemas.microsoft.com/office/drawing/2014/main" id="{DA3948E6-4BC4-C24D-8A9C-DA7CB0DAC11E}"/>
              </a:ext>
            </a:extLst>
          </p:cNvPr>
          <p:cNvSpPr/>
          <p:nvPr/>
        </p:nvSpPr>
        <p:spPr>
          <a:xfrm>
            <a:off x="423479" y="3159904"/>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sp>
        <p:nvSpPr>
          <p:cNvPr id="27" name="Rectángulo 26">
            <a:extLst>
              <a:ext uri="{FF2B5EF4-FFF2-40B4-BE49-F238E27FC236}">
                <a16:creationId xmlns:a16="http://schemas.microsoft.com/office/drawing/2014/main" id="{72DCECBE-673A-B64A-957D-DC49BBFB0CD9}"/>
              </a:ext>
            </a:extLst>
          </p:cNvPr>
          <p:cNvSpPr/>
          <p:nvPr/>
        </p:nvSpPr>
        <p:spPr>
          <a:xfrm>
            <a:off x="417977" y="407222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06</a:t>
            </a:r>
            <a:endParaRPr lang="es-PE" sz="2800" b="1" dirty="0">
              <a:solidFill>
                <a:srgbClr val="01B1C3"/>
              </a:solidFill>
              <a:latin typeface="Calibri" charset="0"/>
              <a:ea typeface="Calibri" charset="0"/>
              <a:cs typeface="Calibri" charset="0"/>
            </a:endParaRPr>
          </a:p>
        </p:txBody>
      </p:sp>
      <p:grpSp>
        <p:nvGrpSpPr>
          <p:cNvPr id="28" name="Agrupar 29">
            <a:extLst>
              <a:ext uri="{FF2B5EF4-FFF2-40B4-BE49-F238E27FC236}">
                <a16:creationId xmlns:a16="http://schemas.microsoft.com/office/drawing/2014/main" id="{EB216A66-18A4-3F4B-A957-51D8916DB9B7}"/>
              </a:ext>
            </a:extLst>
          </p:cNvPr>
          <p:cNvGrpSpPr/>
          <p:nvPr/>
        </p:nvGrpSpPr>
        <p:grpSpPr>
          <a:xfrm>
            <a:off x="906781" y="2292758"/>
            <a:ext cx="140792" cy="140258"/>
            <a:chOff x="3427964" y="2244682"/>
            <a:chExt cx="225891" cy="225034"/>
          </a:xfrm>
        </p:grpSpPr>
        <p:sp>
          <p:nvSpPr>
            <p:cNvPr id="29" name="Elipse 28">
              <a:extLst>
                <a:ext uri="{FF2B5EF4-FFF2-40B4-BE49-F238E27FC236}">
                  <a16:creationId xmlns:a16="http://schemas.microsoft.com/office/drawing/2014/main" id="{2015A1EA-0890-854B-91F4-F4A34B95BDCF}"/>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Elipse 29">
              <a:extLst>
                <a:ext uri="{FF2B5EF4-FFF2-40B4-BE49-F238E27FC236}">
                  <a16:creationId xmlns:a16="http://schemas.microsoft.com/office/drawing/2014/main" id="{ACB494D8-9506-0343-85F1-57D2A3210F8A}"/>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1" name="Agrupar 29">
            <a:extLst>
              <a:ext uri="{FF2B5EF4-FFF2-40B4-BE49-F238E27FC236}">
                <a16:creationId xmlns:a16="http://schemas.microsoft.com/office/drawing/2014/main" id="{4F087873-3C59-B549-A2CE-EA91A162F147}"/>
              </a:ext>
            </a:extLst>
          </p:cNvPr>
          <p:cNvGrpSpPr/>
          <p:nvPr/>
        </p:nvGrpSpPr>
        <p:grpSpPr>
          <a:xfrm>
            <a:off x="906781" y="2765910"/>
            <a:ext cx="140792" cy="140258"/>
            <a:chOff x="3427964" y="2244682"/>
            <a:chExt cx="225891" cy="225034"/>
          </a:xfrm>
        </p:grpSpPr>
        <p:sp>
          <p:nvSpPr>
            <p:cNvPr id="32" name="Elipse 31">
              <a:extLst>
                <a:ext uri="{FF2B5EF4-FFF2-40B4-BE49-F238E27FC236}">
                  <a16:creationId xmlns:a16="http://schemas.microsoft.com/office/drawing/2014/main" id="{94EF2B50-6DB1-6847-8610-52D4739E6153}"/>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Elipse 32">
              <a:extLst>
                <a:ext uri="{FF2B5EF4-FFF2-40B4-BE49-F238E27FC236}">
                  <a16:creationId xmlns:a16="http://schemas.microsoft.com/office/drawing/2014/main" id="{60B8F068-B495-E141-BE46-324AC9B95053}"/>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4" name="Agrupar 29">
            <a:extLst>
              <a:ext uri="{FF2B5EF4-FFF2-40B4-BE49-F238E27FC236}">
                <a16:creationId xmlns:a16="http://schemas.microsoft.com/office/drawing/2014/main" id="{7BD64557-208D-3243-B097-87C85B2734EF}"/>
              </a:ext>
            </a:extLst>
          </p:cNvPr>
          <p:cNvGrpSpPr/>
          <p:nvPr/>
        </p:nvGrpSpPr>
        <p:grpSpPr>
          <a:xfrm>
            <a:off x="906781" y="3263368"/>
            <a:ext cx="140792" cy="140258"/>
            <a:chOff x="3427964" y="2244682"/>
            <a:chExt cx="225891" cy="225034"/>
          </a:xfrm>
        </p:grpSpPr>
        <p:sp>
          <p:nvSpPr>
            <p:cNvPr id="35" name="Elipse 34">
              <a:extLst>
                <a:ext uri="{FF2B5EF4-FFF2-40B4-BE49-F238E27FC236}">
                  <a16:creationId xmlns:a16="http://schemas.microsoft.com/office/drawing/2014/main" id="{1BC8F17C-ECF7-4F47-8289-2B678E5EBF76}"/>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6" name="Elipse 35">
              <a:extLst>
                <a:ext uri="{FF2B5EF4-FFF2-40B4-BE49-F238E27FC236}">
                  <a16:creationId xmlns:a16="http://schemas.microsoft.com/office/drawing/2014/main" id="{DC4430C8-0592-E54D-A15E-858A8EAB8221}"/>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7" name="Agrupar 29">
            <a:extLst>
              <a:ext uri="{FF2B5EF4-FFF2-40B4-BE49-F238E27FC236}">
                <a16:creationId xmlns:a16="http://schemas.microsoft.com/office/drawing/2014/main" id="{37C8E708-9761-C641-8449-4EAF8EC26857}"/>
              </a:ext>
            </a:extLst>
          </p:cNvPr>
          <p:cNvGrpSpPr/>
          <p:nvPr/>
        </p:nvGrpSpPr>
        <p:grpSpPr>
          <a:xfrm>
            <a:off x="906781" y="4174066"/>
            <a:ext cx="140792" cy="140258"/>
            <a:chOff x="3427964" y="2244682"/>
            <a:chExt cx="225891" cy="225034"/>
          </a:xfrm>
        </p:grpSpPr>
        <p:sp>
          <p:nvSpPr>
            <p:cNvPr id="38" name="Elipse 37">
              <a:extLst>
                <a:ext uri="{FF2B5EF4-FFF2-40B4-BE49-F238E27FC236}">
                  <a16:creationId xmlns:a16="http://schemas.microsoft.com/office/drawing/2014/main" id="{BE765BAB-3D95-CB48-ACD1-C8F301D8E052}"/>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9" name="Elipse 38">
              <a:extLst>
                <a:ext uri="{FF2B5EF4-FFF2-40B4-BE49-F238E27FC236}">
                  <a16:creationId xmlns:a16="http://schemas.microsoft.com/office/drawing/2014/main" id="{B3974CE2-06C0-AC46-AF4C-F1F2E8BA746E}"/>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1" name="Rectángulo 40">
            <a:extLst>
              <a:ext uri="{FF2B5EF4-FFF2-40B4-BE49-F238E27FC236}">
                <a16:creationId xmlns:a16="http://schemas.microsoft.com/office/drawing/2014/main" id="{29A0DFC0-C2CD-3E4D-AD5C-800DBFE2BB01}"/>
              </a:ext>
            </a:extLst>
          </p:cNvPr>
          <p:cNvSpPr/>
          <p:nvPr/>
        </p:nvSpPr>
        <p:spPr>
          <a:xfrm>
            <a:off x="1195628" y="3695992"/>
            <a:ext cx="3069696" cy="215444"/>
          </a:xfrm>
          <a:prstGeom prst="rect">
            <a:avLst/>
          </a:prstGeom>
        </p:spPr>
        <p:txBody>
          <a:bodyPr wrap="square" lIns="0" tIns="0" rIns="0" bIns="0">
            <a:spAutoFit/>
          </a:bodyPr>
          <a:lstStyle/>
          <a:p>
            <a:pPr marL="11725"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Embalaje.</a:t>
            </a:r>
            <a:endParaRPr lang="es-ES_tradnl" dirty="0"/>
          </a:p>
        </p:txBody>
      </p:sp>
      <p:sp>
        <p:nvSpPr>
          <p:cNvPr id="42" name="Rectángulo 41">
            <a:extLst>
              <a:ext uri="{FF2B5EF4-FFF2-40B4-BE49-F238E27FC236}">
                <a16:creationId xmlns:a16="http://schemas.microsoft.com/office/drawing/2014/main" id="{872FC9E6-E685-0046-B731-B1925AC593DE}"/>
              </a:ext>
            </a:extLst>
          </p:cNvPr>
          <p:cNvSpPr/>
          <p:nvPr/>
        </p:nvSpPr>
        <p:spPr>
          <a:xfrm>
            <a:off x="417977" y="3633148"/>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05</a:t>
            </a:r>
            <a:endParaRPr lang="es-PE" sz="2800" b="1" dirty="0">
              <a:solidFill>
                <a:srgbClr val="01B1C3"/>
              </a:solidFill>
              <a:latin typeface="Calibri" charset="0"/>
              <a:ea typeface="Calibri" charset="0"/>
              <a:cs typeface="Calibri" charset="0"/>
            </a:endParaRPr>
          </a:p>
        </p:txBody>
      </p:sp>
      <p:grpSp>
        <p:nvGrpSpPr>
          <p:cNvPr id="43" name="Agrupar 29">
            <a:extLst>
              <a:ext uri="{FF2B5EF4-FFF2-40B4-BE49-F238E27FC236}">
                <a16:creationId xmlns:a16="http://schemas.microsoft.com/office/drawing/2014/main" id="{14212844-28A0-7C4D-8E05-7A3A4FF61B91}"/>
              </a:ext>
            </a:extLst>
          </p:cNvPr>
          <p:cNvGrpSpPr/>
          <p:nvPr/>
        </p:nvGrpSpPr>
        <p:grpSpPr>
          <a:xfrm>
            <a:off x="906781" y="3734985"/>
            <a:ext cx="140792" cy="140258"/>
            <a:chOff x="3427964" y="2244682"/>
            <a:chExt cx="225891" cy="225034"/>
          </a:xfrm>
        </p:grpSpPr>
        <p:sp>
          <p:nvSpPr>
            <p:cNvPr id="44" name="Elipse 43">
              <a:extLst>
                <a:ext uri="{FF2B5EF4-FFF2-40B4-BE49-F238E27FC236}">
                  <a16:creationId xmlns:a16="http://schemas.microsoft.com/office/drawing/2014/main" id="{26579FAC-68E8-ED41-8B12-DF7D4A8A318B}"/>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5" name="Elipse 44">
              <a:extLst>
                <a:ext uri="{FF2B5EF4-FFF2-40B4-BE49-F238E27FC236}">
                  <a16:creationId xmlns:a16="http://schemas.microsoft.com/office/drawing/2014/main" id="{7E39C6F5-9637-1E41-9770-AA4CB7C8DB00}"/>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6" name="Rectángulo 45">
            <a:extLst>
              <a:ext uri="{FF2B5EF4-FFF2-40B4-BE49-F238E27FC236}">
                <a16:creationId xmlns:a16="http://schemas.microsoft.com/office/drawing/2014/main" id="{86E89D60-1977-C647-A96C-3ACDC71237DB}"/>
              </a:ext>
            </a:extLst>
          </p:cNvPr>
          <p:cNvSpPr/>
          <p:nvPr/>
        </p:nvSpPr>
        <p:spPr>
          <a:xfrm>
            <a:off x="1195628" y="4609442"/>
            <a:ext cx="3069696" cy="215444"/>
          </a:xfrm>
          <a:prstGeom prst="rect">
            <a:avLst/>
          </a:prstGeom>
        </p:spPr>
        <p:txBody>
          <a:bodyPr wrap="square" lIns="0" tIns="0" rIns="0" bIns="0">
            <a:spAutoFit/>
          </a:bodyPr>
          <a:lstStyle/>
          <a:p>
            <a:pPr marL="11725"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Formas de pago y otros.</a:t>
            </a:r>
            <a:endParaRPr lang="es-ES_tradnl" dirty="0"/>
          </a:p>
        </p:txBody>
      </p:sp>
      <p:sp>
        <p:nvSpPr>
          <p:cNvPr id="47" name="Rectángulo 46">
            <a:extLst>
              <a:ext uri="{FF2B5EF4-FFF2-40B4-BE49-F238E27FC236}">
                <a16:creationId xmlns:a16="http://schemas.microsoft.com/office/drawing/2014/main" id="{05B57F09-2F77-074C-86AB-AF9B94FAA6A6}"/>
              </a:ext>
            </a:extLst>
          </p:cNvPr>
          <p:cNvSpPr/>
          <p:nvPr/>
        </p:nvSpPr>
        <p:spPr>
          <a:xfrm>
            <a:off x="417977" y="4546598"/>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07</a:t>
            </a:r>
            <a:endParaRPr lang="es-PE" sz="2800" b="1" dirty="0">
              <a:solidFill>
                <a:srgbClr val="01B1C3"/>
              </a:solidFill>
              <a:latin typeface="Calibri" charset="0"/>
              <a:ea typeface="Calibri" charset="0"/>
              <a:cs typeface="Calibri" charset="0"/>
            </a:endParaRPr>
          </a:p>
        </p:txBody>
      </p:sp>
      <p:grpSp>
        <p:nvGrpSpPr>
          <p:cNvPr id="48" name="Agrupar 29">
            <a:extLst>
              <a:ext uri="{FF2B5EF4-FFF2-40B4-BE49-F238E27FC236}">
                <a16:creationId xmlns:a16="http://schemas.microsoft.com/office/drawing/2014/main" id="{8E8AF380-759E-A14A-9799-7D6793879560}"/>
              </a:ext>
            </a:extLst>
          </p:cNvPr>
          <p:cNvGrpSpPr/>
          <p:nvPr/>
        </p:nvGrpSpPr>
        <p:grpSpPr>
          <a:xfrm>
            <a:off x="906781" y="4648435"/>
            <a:ext cx="140792" cy="140258"/>
            <a:chOff x="3427964" y="2244682"/>
            <a:chExt cx="225891" cy="225034"/>
          </a:xfrm>
        </p:grpSpPr>
        <p:sp>
          <p:nvSpPr>
            <p:cNvPr id="49" name="Elipse 48">
              <a:extLst>
                <a:ext uri="{FF2B5EF4-FFF2-40B4-BE49-F238E27FC236}">
                  <a16:creationId xmlns:a16="http://schemas.microsoft.com/office/drawing/2014/main" id="{F346BF59-81DA-C343-9D48-5907FADED788}"/>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0" name="Elipse 49">
              <a:extLst>
                <a:ext uri="{FF2B5EF4-FFF2-40B4-BE49-F238E27FC236}">
                  <a16:creationId xmlns:a16="http://schemas.microsoft.com/office/drawing/2014/main" id="{CEF817F9-EEFC-C042-925F-96FFA9AAC4EF}"/>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510069" y="925339"/>
            <a:ext cx="7508516" cy="815608"/>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LA MUESTRA</a:t>
            </a:r>
            <a:endParaRPr lang="es-ES_tradnl" dirty="0"/>
          </a:p>
          <a:p>
            <a:pPr marL="11725" marR="0" lvl="0" indent="0" algn="l" rtl="0">
              <a:spcBef>
                <a:spcPts val="0"/>
              </a:spcBef>
              <a:spcAft>
                <a:spcPts val="0"/>
              </a:spcAft>
              <a:buNone/>
            </a:pPr>
            <a:r>
              <a:rPr lang="es-ES_tradnl" sz="1600" dirty="0">
                <a:solidFill>
                  <a:schemeClr val="dk1"/>
                </a:solidFill>
                <a:latin typeface="Calibri"/>
                <a:ea typeface="Calibri"/>
                <a:cs typeface="Calibri"/>
                <a:sym typeface="Calibri"/>
              </a:rPr>
              <a:t>En algunos casos para minimizar la posibilidad de error en el proceso de compra es necesario contar con una muestra de lo requerido.</a:t>
            </a:r>
            <a:endParaRPr lang="es-ES_tradnl" dirty="0"/>
          </a:p>
        </p:txBody>
      </p:sp>
      <p:sp>
        <p:nvSpPr>
          <p:cNvPr id="8" name="Rectangle 5">
            <a:extLst>
              <a:ext uri="{FF2B5EF4-FFF2-40B4-BE49-F238E27FC236}">
                <a16:creationId xmlns:a16="http://schemas.microsoft.com/office/drawing/2014/main" id="{2032FC16-ACBA-F24B-8B87-AE1736194BB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11" name="Picture 10" descr="http://agflorida.com.ar/images/merchandising/merchandising_caratula_05.gif">
            <a:extLst>
              <a:ext uri="{FF2B5EF4-FFF2-40B4-BE49-F238E27FC236}">
                <a16:creationId xmlns:a16="http://schemas.microsoft.com/office/drawing/2014/main" id="{204DA0DD-3E03-5546-B6AC-901A0778A6A6}"/>
              </a:ext>
            </a:extLst>
          </p:cNvPr>
          <p:cNvPicPr>
            <a:picLocks noChangeAspect="1" noChangeArrowheads="1"/>
          </p:cNvPicPr>
          <p:nvPr/>
        </p:nvPicPr>
        <p:blipFill rotWithShape="1">
          <a:blip r:embed="rId3"/>
          <a:srcRect l="9233" t="4401" r="18752" b="1099"/>
          <a:stretch/>
        </p:blipFill>
        <p:spPr bwMode="auto">
          <a:xfrm>
            <a:off x="5944676" y="2233315"/>
            <a:ext cx="2731012" cy="1673252"/>
          </a:xfrm>
          <a:prstGeom prst="rect">
            <a:avLst/>
          </a:prstGeom>
          <a:ln w="12700">
            <a:solidFill>
              <a:schemeClr val="bg1">
                <a:lumMod val="65000"/>
              </a:schemeClr>
            </a:solidFill>
          </a:ln>
        </p:spPr>
        <p:style>
          <a:lnRef idx="2">
            <a:schemeClr val="accent3"/>
          </a:lnRef>
          <a:fillRef idx="1">
            <a:schemeClr val="lt1"/>
          </a:fillRef>
          <a:effectRef idx="0">
            <a:schemeClr val="accent3"/>
          </a:effectRef>
          <a:fontRef idx="minor">
            <a:schemeClr val="dk1"/>
          </a:fontRef>
        </p:style>
      </p:pic>
      <p:pic>
        <p:nvPicPr>
          <p:cNvPr id="3" name="Imagen 2">
            <a:extLst>
              <a:ext uri="{FF2B5EF4-FFF2-40B4-BE49-F238E27FC236}">
                <a16:creationId xmlns:a16="http://schemas.microsoft.com/office/drawing/2014/main" id="{2BD171E9-F38C-6E44-B4A0-443DDBB9B18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6013" y="2233315"/>
            <a:ext cx="2635589" cy="1673252"/>
          </a:xfrm>
          <a:prstGeom prst="rect">
            <a:avLst/>
          </a:prstGeom>
          <a:ln>
            <a:solidFill>
              <a:schemeClr val="bg1">
                <a:lumMod val="65000"/>
              </a:schemeClr>
            </a:solidFill>
          </a:ln>
        </p:spPr>
      </p:pic>
      <p:pic>
        <p:nvPicPr>
          <p:cNvPr id="5" name="Imagen 4">
            <a:extLst>
              <a:ext uri="{FF2B5EF4-FFF2-40B4-BE49-F238E27FC236}">
                <a16:creationId xmlns:a16="http://schemas.microsoft.com/office/drawing/2014/main" id="{A48C5EDF-1C94-0B4D-A145-2EE233A0130C}"/>
              </a:ext>
            </a:extLst>
          </p:cNvPr>
          <p:cNvPicPr>
            <a:picLocks noChangeAspect="1"/>
          </p:cNvPicPr>
          <p:nvPr/>
        </p:nvPicPr>
        <p:blipFill>
          <a:blip r:embed="rId5"/>
          <a:stretch>
            <a:fillRect/>
          </a:stretch>
        </p:blipFill>
        <p:spPr>
          <a:xfrm>
            <a:off x="3283200" y="2233315"/>
            <a:ext cx="2509878" cy="1673252"/>
          </a:xfrm>
          <a:prstGeom prst="rect">
            <a:avLst/>
          </a:prstGeom>
          <a:ln>
            <a:solidFill>
              <a:schemeClr val="bg1">
                <a:lumMod val="65000"/>
              </a:schemeClr>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3"/>
          <p:cNvSpPr txBox="1"/>
          <p:nvPr/>
        </p:nvSpPr>
        <p:spPr>
          <a:xfrm>
            <a:off x="510070" y="925339"/>
            <a:ext cx="3882544" cy="3816429"/>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PROCESO DE COMPRAS GENERAL: REQUERIMIENTO DE COMPRA</a:t>
            </a:r>
            <a:endParaRPr lang="es-ES_tradnl" dirty="0"/>
          </a:p>
          <a:p>
            <a:pPr marL="11725" marR="0" lvl="0" indent="0" algn="l" rtl="0">
              <a:spcBef>
                <a:spcPts val="0"/>
              </a:spcBef>
              <a:spcAft>
                <a:spcPts val="0"/>
              </a:spcAft>
              <a:buNone/>
            </a:pPr>
            <a:r>
              <a:rPr lang="es-ES_tradnl" sz="1600" b="1" dirty="0">
                <a:solidFill>
                  <a:schemeClr val="dk1"/>
                </a:solidFill>
                <a:latin typeface="Calibri"/>
                <a:ea typeface="Calibri"/>
                <a:cs typeface="Calibri"/>
                <a:sym typeface="Calibri"/>
              </a:rPr>
              <a:t>Requerimiento de compras (pedido) </a:t>
            </a: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ct val="100000"/>
              <a:buFont typeface="Arial"/>
              <a:buChar char="•"/>
            </a:pPr>
            <a:r>
              <a:rPr lang="es-ES_tradnl" sz="1500" dirty="0">
                <a:solidFill>
                  <a:schemeClr val="dk1"/>
                </a:solidFill>
                <a:latin typeface="Calibri"/>
                <a:ea typeface="Calibri"/>
                <a:cs typeface="Calibri"/>
                <a:sym typeface="Calibri"/>
              </a:rPr>
              <a:t>Es un documento interno de la empresa, elaborado por algún colaborador que requiere la adquisición de algún bien o servicio, para el desempeño de sus funciones.</a:t>
            </a:r>
            <a:endParaRPr lang="es-ES_tradnl" sz="1500" dirty="0"/>
          </a:p>
          <a:p>
            <a:pPr marL="185738" marR="0" lvl="0" indent="-73025" algn="l" rtl="0">
              <a:spcBef>
                <a:spcPts val="0"/>
              </a:spcBef>
              <a:spcAft>
                <a:spcPts val="0"/>
              </a:spcAft>
              <a:buClr>
                <a:schemeClr val="dk1"/>
              </a:buClr>
              <a:buSzPct val="100000"/>
              <a:buFont typeface="Arial"/>
              <a:buNone/>
            </a:pPr>
            <a:endParaRPr lang="es-ES_tradnl" sz="15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ct val="100000"/>
              <a:buFont typeface="Arial"/>
              <a:buChar char="•"/>
            </a:pPr>
            <a:r>
              <a:rPr lang="es-ES_tradnl" sz="1500" dirty="0">
                <a:solidFill>
                  <a:schemeClr val="dk1"/>
                </a:solidFill>
                <a:latin typeface="Calibri"/>
                <a:ea typeface="Calibri"/>
                <a:cs typeface="Calibri"/>
                <a:sym typeface="Calibri"/>
              </a:rPr>
              <a:t>Este deberá ser aprobado por el jefe de área solicitante para ser procesado por logística.</a:t>
            </a:r>
            <a:endParaRPr lang="es-ES_tradnl" sz="1500" dirty="0"/>
          </a:p>
          <a:p>
            <a:pPr marL="185738" marR="0" lvl="0" indent="-73025" algn="l" rtl="0">
              <a:spcBef>
                <a:spcPts val="0"/>
              </a:spcBef>
              <a:spcAft>
                <a:spcPts val="0"/>
              </a:spcAft>
              <a:buClr>
                <a:schemeClr val="dk1"/>
              </a:buClr>
              <a:buSzPct val="100000"/>
              <a:buFont typeface="Arial"/>
              <a:buNone/>
            </a:pPr>
            <a:endParaRPr lang="es-ES_tradnl" sz="15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ct val="100000"/>
              <a:buFont typeface="Arial"/>
              <a:buChar char="•"/>
            </a:pPr>
            <a:r>
              <a:rPr lang="es-ES_tradnl" sz="1500" dirty="0">
                <a:solidFill>
                  <a:schemeClr val="dk1"/>
                </a:solidFill>
                <a:latin typeface="Calibri"/>
                <a:ea typeface="Calibri"/>
                <a:cs typeface="Calibri"/>
                <a:sym typeface="Calibri"/>
              </a:rPr>
              <a:t>Servirá como referencia importante para la solicitud de cotizaciones.</a:t>
            </a:r>
            <a:endParaRPr lang="es-ES_tradnl" sz="1500" dirty="0"/>
          </a:p>
          <a:p>
            <a:pPr marL="185738" marR="0" lvl="0" indent="-73025" algn="l" rtl="0">
              <a:spcBef>
                <a:spcPts val="0"/>
              </a:spcBef>
              <a:spcAft>
                <a:spcPts val="0"/>
              </a:spcAft>
              <a:buClr>
                <a:schemeClr val="dk1"/>
              </a:buClr>
              <a:buSzPct val="100000"/>
              <a:buFont typeface="Arial"/>
              <a:buNone/>
            </a:pPr>
            <a:endParaRPr lang="es-ES_tradnl" sz="15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ct val="100000"/>
              <a:buFont typeface="Arial"/>
              <a:buChar char="•"/>
            </a:pPr>
            <a:r>
              <a:rPr lang="es-ES_tradnl" sz="1500" dirty="0">
                <a:solidFill>
                  <a:schemeClr val="dk1"/>
                </a:solidFill>
                <a:latin typeface="Calibri"/>
                <a:ea typeface="Calibri"/>
                <a:cs typeface="Calibri"/>
                <a:sym typeface="Calibri"/>
              </a:rPr>
              <a:t>De ser necesario se pueden adjuntar especificaciones del producto.</a:t>
            </a:r>
            <a:endParaRPr lang="es-ES_tradnl" sz="1500" dirty="0"/>
          </a:p>
        </p:txBody>
      </p:sp>
      <p:sp>
        <p:nvSpPr>
          <p:cNvPr id="5" name="Rectangle 5">
            <a:extLst>
              <a:ext uri="{FF2B5EF4-FFF2-40B4-BE49-F238E27FC236}">
                <a16:creationId xmlns:a16="http://schemas.microsoft.com/office/drawing/2014/main" id="{D6039106-7C9B-274F-89A4-8E0D0328CD5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Picture 6" descr="http://www.insoftweb.com/agrowin/modulos/cotizaciones/ordencompra.jpg">
            <a:extLst>
              <a:ext uri="{FF2B5EF4-FFF2-40B4-BE49-F238E27FC236}">
                <a16:creationId xmlns:a16="http://schemas.microsoft.com/office/drawing/2014/main" id="{AAB0F67A-4777-3844-8211-CA3B855A481D}"/>
              </a:ext>
            </a:extLst>
          </p:cNvPr>
          <p:cNvPicPr>
            <a:picLocks noChangeAspect="1" noChangeArrowheads="1"/>
          </p:cNvPicPr>
          <p:nvPr/>
        </p:nvPicPr>
        <p:blipFill>
          <a:blip r:embed="rId3"/>
          <a:srcRect/>
          <a:stretch>
            <a:fillRect/>
          </a:stretch>
        </p:blipFill>
        <p:spPr bwMode="auto">
          <a:xfrm>
            <a:off x="4913239" y="1288528"/>
            <a:ext cx="3513594" cy="2901508"/>
          </a:xfrm>
          <a:prstGeom prst="rect">
            <a:avLst/>
          </a:prstGeom>
          <a:noFill/>
          <a:ln w="12700">
            <a:solidFill>
              <a:schemeClr val="bg1">
                <a:lumMod val="85000"/>
              </a:schemeClr>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4"/>
          <p:cNvSpPr txBox="1"/>
          <p:nvPr/>
        </p:nvSpPr>
        <p:spPr>
          <a:xfrm>
            <a:off x="510069" y="925339"/>
            <a:ext cx="4061931"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chemeClr val="dk1"/>
                </a:solidFill>
                <a:latin typeface="Calibri"/>
                <a:ea typeface="Calibri"/>
                <a:cs typeface="Calibri"/>
                <a:sym typeface="Calibri"/>
              </a:rPr>
              <a:t>SOLICITUD DE COTIZACIÓN</a:t>
            </a:r>
            <a:endParaRPr sz="1600" dirty="0">
              <a:solidFill>
                <a:schemeClr val="dk1"/>
              </a:solidFill>
              <a:latin typeface="Calibri"/>
              <a:ea typeface="Calibri"/>
              <a:cs typeface="Calibri"/>
              <a:sym typeface="Calibri"/>
            </a:endParaRPr>
          </a:p>
        </p:txBody>
      </p:sp>
      <p:sp>
        <p:nvSpPr>
          <p:cNvPr id="26" name="Rectangle 5">
            <a:extLst>
              <a:ext uri="{FF2B5EF4-FFF2-40B4-BE49-F238E27FC236}">
                <a16:creationId xmlns:a16="http://schemas.microsoft.com/office/drawing/2014/main" id="{C65F4A22-F625-B846-BAC3-5143BD2307F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538B94E2-3F51-9D4D-8F54-370BE9C45AE2}"/>
              </a:ext>
            </a:extLst>
          </p:cNvPr>
          <p:cNvGrpSpPr/>
          <p:nvPr/>
        </p:nvGrpSpPr>
        <p:grpSpPr>
          <a:xfrm>
            <a:off x="846302" y="1167221"/>
            <a:ext cx="7451396" cy="4066767"/>
            <a:chOff x="1226635" y="1140368"/>
            <a:chExt cx="7451396" cy="4066767"/>
          </a:xfrm>
        </p:grpSpPr>
        <p:sp>
          <p:nvSpPr>
            <p:cNvPr id="28" name="18 Flecha doblada">
              <a:extLst>
                <a:ext uri="{FF2B5EF4-FFF2-40B4-BE49-F238E27FC236}">
                  <a16:creationId xmlns:a16="http://schemas.microsoft.com/office/drawing/2014/main" id="{0FF250E8-86C5-C443-86A4-ABD2B46D83DB}"/>
                </a:ext>
              </a:extLst>
            </p:cNvPr>
            <p:cNvSpPr/>
            <p:nvPr/>
          </p:nvSpPr>
          <p:spPr>
            <a:xfrm>
              <a:off x="2779967" y="1710329"/>
              <a:ext cx="3429000" cy="874786"/>
            </a:xfrm>
            <a:prstGeom prst="bentArrow">
              <a:avLst>
                <a:gd name="adj1" fmla="val 19174"/>
                <a:gd name="adj2" fmla="val 17680"/>
                <a:gd name="adj3" fmla="val 23954"/>
                <a:gd name="adj4" fmla="val 4375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solidFill>
                  <a:schemeClr val="tx1"/>
                </a:solidFill>
              </a:endParaRPr>
            </a:p>
          </p:txBody>
        </p:sp>
        <p:sp>
          <p:nvSpPr>
            <p:cNvPr id="29" name="19 Flecha doblada">
              <a:extLst>
                <a:ext uri="{FF2B5EF4-FFF2-40B4-BE49-F238E27FC236}">
                  <a16:creationId xmlns:a16="http://schemas.microsoft.com/office/drawing/2014/main" id="{FDDE80C7-A5DA-5B4E-B2BD-AD90345FCB24}"/>
                </a:ext>
              </a:extLst>
            </p:cNvPr>
            <p:cNvSpPr/>
            <p:nvPr/>
          </p:nvSpPr>
          <p:spPr>
            <a:xfrm flipV="1">
              <a:off x="2779967" y="4027517"/>
              <a:ext cx="3429000" cy="880129"/>
            </a:xfrm>
            <a:prstGeom prst="bentArrow">
              <a:avLst>
                <a:gd name="adj1" fmla="val 19174"/>
                <a:gd name="adj2" fmla="val 17680"/>
                <a:gd name="adj3" fmla="val 23954"/>
                <a:gd name="adj4" fmla="val 4375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solidFill>
                  <a:schemeClr val="tx1"/>
                </a:solidFill>
              </a:endParaRPr>
            </a:p>
          </p:txBody>
        </p:sp>
        <p:sp>
          <p:nvSpPr>
            <p:cNvPr id="30" name="20 Flecha derecha">
              <a:extLst>
                <a:ext uri="{FF2B5EF4-FFF2-40B4-BE49-F238E27FC236}">
                  <a16:creationId xmlns:a16="http://schemas.microsoft.com/office/drawing/2014/main" id="{7FDB8BA4-FD35-514F-AD3F-BF1C7D5EADB5}"/>
                </a:ext>
              </a:extLst>
            </p:cNvPr>
            <p:cNvSpPr/>
            <p:nvPr/>
          </p:nvSpPr>
          <p:spPr>
            <a:xfrm>
              <a:off x="3065717" y="3150737"/>
              <a:ext cx="3143250" cy="360524"/>
            </a:xfrm>
            <a:prstGeom prst="rightArrow">
              <a:avLst>
                <a:gd name="adj1" fmla="val 50000"/>
                <a:gd name="adj2" fmla="val 57619"/>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p>
          </p:txBody>
        </p:sp>
        <p:pic>
          <p:nvPicPr>
            <p:cNvPr id="44" name="Picture 2" descr="https://encrypted-tbn1.gstatic.com/images?q=tbn:ANd9GcRngHfE0Wdp1FVMYGrhm9AGHIum0ShqF1eqP_aAdJh3CuQcHQ7-">
              <a:extLst>
                <a:ext uri="{FF2B5EF4-FFF2-40B4-BE49-F238E27FC236}">
                  <a16:creationId xmlns:a16="http://schemas.microsoft.com/office/drawing/2014/main" id="{82FA085A-4205-9F49-B6B1-C946020ACE6D}"/>
                </a:ext>
              </a:extLst>
            </p:cNvPr>
            <p:cNvPicPr>
              <a:picLocks noChangeAspect="1" noChangeArrowheads="1"/>
            </p:cNvPicPr>
            <p:nvPr/>
          </p:nvPicPr>
          <p:blipFill>
            <a:blip r:embed="rId3" cstate="email">
              <a:duotone>
                <a:prstClr val="black"/>
                <a:srgbClr val="D9C3A5">
                  <a:tint val="50000"/>
                  <a:satMod val="180000"/>
                </a:srgbClr>
              </a:duotone>
            </a:blip>
            <a:srcRect/>
            <a:stretch>
              <a:fillRect/>
            </a:stretch>
          </p:blipFill>
          <p:spPr bwMode="auto">
            <a:xfrm>
              <a:off x="6356606" y="1426482"/>
              <a:ext cx="1209893" cy="1008111"/>
            </a:xfrm>
            <a:prstGeom prst="rect">
              <a:avLst/>
            </a:prstGeom>
            <a:solidFill>
              <a:srgbClr val="FFC72C"/>
            </a:solidFill>
            <a:ln>
              <a:noFill/>
            </a:ln>
          </p:spPr>
          <p:style>
            <a:lnRef idx="2">
              <a:schemeClr val="accent1"/>
            </a:lnRef>
            <a:fillRef idx="1">
              <a:schemeClr val="lt1"/>
            </a:fillRef>
            <a:effectRef idx="0">
              <a:schemeClr val="accent1"/>
            </a:effectRef>
            <a:fontRef idx="minor">
              <a:schemeClr val="dk1"/>
            </a:fontRef>
          </p:style>
        </p:pic>
        <p:pic>
          <p:nvPicPr>
            <p:cNvPr id="42" name="Picture 2" descr="https://encrypted-tbn1.gstatic.com/images?q=tbn:ANd9GcRngHfE0Wdp1FVMYGrhm9AGHIum0ShqF1eqP_aAdJh3CuQcHQ7-">
              <a:extLst>
                <a:ext uri="{FF2B5EF4-FFF2-40B4-BE49-F238E27FC236}">
                  <a16:creationId xmlns:a16="http://schemas.microsoft.com/office/drawing/2014/main" id="{D37364B7-B7AA-A543-8E16-19CE1B4B6548}"/>
                </a:ext>
              </a:extLst>
            </p:cNvPr>
            <p:cNvPicPr>
              <a:picLocks noChangeAspect="1" noChangeArrowheads="1"/>
            </p:cNvPicPr>
            <p:nvPr/>
          </p:nvPicPr>
          <p:blipFill>
            <a:blip r:embed="rId3" cstate="email">
              <a:duotone>
                <a:prstClr val="black"/>
                <a:schemeClr val="accent2">
                  <a:tint val="45000"/>
                  <a:satMod val="400000"/>
                </a:schemeClr>
              </a:duotone>
            </a:blip>
            <a:srcRect/>
            <a:stretch>
              <a:fillRect/>
            </a:stretch>
          </p:blipFill>
          <p:spPr bwMode="auto">
            <a:xfrm>
              <a:off x="6356606" y="2908380"/>
              <a:ext cx="1209893" cy="1008111"/>
            </a:xfrm>
            <a:prstGeom prst="rect">
              <a:avLst/>
            </a:prstGeom>
            <a:solidFill>
              <a:srgbClr val="FFC72C"/>
            </a:solidFill>
            <a:ln>
              <a:noFill/>
            </a:ln>
          </p:spPr>
          <p:style>
            <a:lnRef idx="2">
              <a:schemeClr val="accent1"/>
            </a:lnRef>
            <a:fillRef idx="1">
              <a:schemeClr val="lt1"/>
            </a:fillRef>
            <a:effectRef idx="0">
              <a:schemeClr val="accent1"/>
            </a:effectRef>
            <a:fontRef idx="minor">
              <a:schemeClr val="dk1"/>
            </a:fontRef>
          </p:style>
        </p:pic>
        <p:pic>
          <p:nvPicPr>
            <p:cNvPr id="40" name="Picture 2" descr="https://encrypted-tbn1.gstatic.com/images?q=tbn:ANd9GcRngHfE0Wdp1FVMYGrhm9AGHIum0ShqF1eqP_aAdJh3CuQcHQ7-">
              <a:extLst>
                <a:ext uri="{FF2B5EF4-FFF2-40B4-BE49-F238E27FC236}">
                  <a16:creationId xmlns:a16="http://schemas.microsoft.com/office/drawing/2014/main" id="{4188AA29-F570-2A43-928D-EFEFE5043C1B}"/>
                </a:ext>
              </a:extLst>
            </p:cNvPr>
            <p:cNvPicPr>
              <a:picLocks noChangeAspect="1" noChangeArrowheads="1"/>
            </p:cNvPicPr>
            <p:nvPr/>
          </p:nvPicPr>
          <p:blipFill>
            <a:blip r:embed="rId3"/>
            <a:srcRect/>
            <a:stretch>
              <a:fillRect/>
            </a:stretch>
          </p:blipFill>
          <p:spPr bwMode="auto">
            <a:xfrm>
              <a:off x="6356606" y="4199073"/>
              <a:ext cx="1209675" cy="1008062"/>
            </a:xfrm>
            <a:prstGeom prst="rect">
              <a:avLst/>
            </a:prstGeom>
            <a:solidFill>
              <a:srgbClr val="FFC72C"/>
            </a:solidFill>
            <a:ln>
              <a:noFill/>
            </a:ln>
          </p:spPr>
          <p:style>
            <a:lnRef idx="2">
              <a:schemeClr val="accent1"/>
            </a:lnRef>
            <a:fillRef idx="1">
              <a:schemeClr val="lt1"/>
            </a:fillRef>
            <a:effectRef idx="0">
              <a:schemeClr val="accent1"/>
            </a:effectRef>
            <a:fontRef idx="minor">
              <a:schemeClr val="dk1"/>
            </a:fontRef>
          </p:style>
        </p:pic>
        <p:sp>
          <p:nvSpPr>
            <p:cNvPr id="34" name="24 Rectángulo">
              <a:extLst>
                <a:ext uri="{FF2B5EF4-FFF2-40B4-BE49-F238E27FC236}">
                  <a16:creationId xmlns:a16="http://schemas.microsoft.com/office/drawing/2014/main" id="{45D68320-F781-6444-B2CA-393F33A08934}"/>
                </a:ext>
              </a:extLst>
            </p:cNvPr>
            <p:cNvSpPr>
              <a:spLocks noChangeArrowheads="1"/>
            </p:cNvSpPr>
            <p:nvPr/>
          </p:nvSpPr>
          <p:spPr bwMode="auto">
            <a:xfrm>
              <a:off x="3727827" y="1140368"/>
              <a:ext cx="3786868" cy="2154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r>
                <a:rPr lang="es-PE" sz="1400" i="1">
                  <a:latin typeface="Calibri" panose="020F0502020204030204" pitchFamily="34" charset="0"/>
                  <a:cs typeface="Calibri" panose="020F0502020204030204" pitchFamily="34" charset="0"/>
                </a:rPr>
                <a:t>Solicitud de Cotización</a:t>
              </a:r>
            </a:p>
          </p:txBody>
        </p:sp>
        <p:sp>
          <p:nvSpPr>
            <p:cNvPr id="35" name="25 Rectángulo">
              <a:extLst>
                <a:ext uri="{FF2B5EF4-FFF2-40B4-BE49-F238E27FC236}">
                  <a16:creationId xmlns:a16="http://schemas.microsoft.com/office/drawing/2014/main" id="{A37F8B67-A77C-8449-B125-BCB2D6779EE2}"/>
                </a:ext>
              </a:extLst>
            </p:cNvPr>
            <p:cNvSpPr>
              <a:spLocks noChangeArrowheads="1"/>
            </p:cNvSpPr>
            <p:nvPr/>
          </p:nvSpPr>
          <p:spPr bwMode="auto">
            <a:xfrm>
              <a:off x="3727827" y="2557202"/>
              <a:ext cx="2590800" cy="2154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a:spAutoFit/>
            </a:bodyPr>
            <a:lstStyle/>
            <a:p>
              <a:r>
                <a:rPr lang="es-PE" sz="1400" i="1" dirty="0">
                  <a:latin typeface="Calibri" panose="020F0502020204030204" pitchFamily="34" charset="0"/>
                  <a:cs typeface="Calibri" panose="020F0502020204030204" pitchFamily="34" charset="0"/>
                </a:rPr>
                <a:t>Solicitud de Cotización</a:t>
              </a:r>
            </a:p>
          </p:txBody>
        </p:sp>
        <p:sp>
          <p:nvSpPr>
            <p:cNvPr id="36" name="26 Rectángulo">
              <a:extLst>
                <a:ext uri="{FF2B5EF4-FFF2-40B4-BE49-F238E27FC236}">
                  <a16:creationId xmlns:a16="http://schemas.microsoft.com/office/drawing/2014/main" id="{89F01972-3E7A-AD4A-96D7-95132368BFD6}"/>
                </a:ext>
              </a:extLst>
            </p:cNvPr>
            <p:cNvSpPr>
              <a:spLocks noChangeArrowheads="1"/>
            </p:cNvSpPr>
            <p:nvPr/>
          </p:nvSpPr>
          <p:spPr bwMode="auto">
            <a:xfrm>
              <a:off x="3727827" y="3986817"/>
              <a:ext cx="2805112" cy="2154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a:spAutoFit/>
            </a:bodyPr>
            <a:lstStyle/>
            <a:p>
              <a:r>
                <a:rPr lang="es-PE" sz="1400" i="1" dirty="0">
                  <a:latin typeface="Calibri" panose="020F0502020204030204" pitchFamily="34" charset="0"/>
                  <a:cs typeface="Calibri" panose="020F0502020204030204" pitchFamily="34" charset="0"/>
                </a:rPr>
                <a:t>Solicitud de Cotización</a:t>
              </a:r>
            </a:p>
          </p:txBody>
        </p:sp>
        <p:pic>
          <p:nvPicPr>
            <p:cNvPr id="37" name="Imagen 36">
              <a:extLst>
                <a:ext uri="{FF2B5EF4-FFF2-40B4-BE49-F238E27FC236}">
                  <a16:creationId xmlns:a16="http://schemas.microsoft.com/office/drawing/2014/main" id="{475969F0-7C47-D44F-A4F3-ABC28B6ADC4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43639" y="1450017"/>
              <a:ext cx="704016" cy="750743"/>
            </a:xfrm>
            <a:prstGeom prst="rect">
              <a:avLst/>
            </a:prstGeom>
          </p:spPr>
        </p:pic>
        <p:pic>
          <p:nvPicPr>
            <p:cNvPr id="38" name="Imagen 37">
              <a:extLst>
                <a:ext uri="{FF2B5EF4-FFF2-40B4-BE49-F238E27FC236}">
                  <a16:creationId xmlns:a16="http://schemas.microsoft.com/office/drawing/2014/main" id="{292FA37A-BDF4-FE46-80EE-B8418ACB49A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43639" y="2857500"/>
              <a:ext cx="704016" cy="750743"/>
            </a:xfrm>
            <a:prstGeom prst="rect">
              <a:avLst/>
            </a:prstGeom>
          </p:spPr>
        </p:pic>
        <p:pic>
          <p:nvPicPr>
            <p:cNvPr id="39" name="Imagen 38">
              <a:extLst>
                <a:ext uri="{FF2B5EF4-FFF2-40B4-BE49-F238E27FC236}">
                  <a16:creationId xmlns:a16="http://schemas.microsoft.com/office/drawing/2014/main" id="{D36EA60D-3BDB-3542-AE27-7DE9AD2DCC0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43639" y="4282162"/>
              <a:ext cx="704016" cy="750743"/>
            </a:xfrm>
            <a:prstGeom prst="rect">
              <a:avLst/>
            </a:prstGeom>
          </p:spPr>
        </p:pic>
        <p:pic>
          <p:nvPicPr>
            <p:cNvPr id="46" name="Picture 4" descr="http://www.cdltf.com.br/portal/data/upimages/empresa.jpg">
              <a:extLst>
                <a:ext uri="{FF2B5EF4-FFF2-40B4-BE49-F238E27FC236}">
                  <a16:creationId xmlns:a16="http://schemas.microsoft.com/office/drawing/2014/main" id="{AE5E6FDE-E34E-6641-A693-65940165FD4B}"/>
                </a:ext>
              </a:extLst>
            </p:cNvPr>
            <p:cNvPicPr>
              <a:picLocks noChangeAspect="1" noChangeArrowheads="1"/>
            </p:cNvPicPr>
            <p:nvPr/>
          </p:nvPicPr>
          <p:blipFill>
            <a:blip r:embed="rId5"/>
            <a:srcRect/>
            <a:stretch>
              <a:fillRect/>
            </a:stretch>
          </p:blipFill>
          <p:spPr bwMode="auto">
            <a:xfrm>
              <a:off x="1226635" y="2761831"/>
              <a:ext cx="2023698" cy="1088971"/>
            </a:xfrm>
            <a:prstGeom prst="rect">
              <a:avLst/>
            </a:prstGeom>
            <a:ln>
              <a:noFill/>
            </a:ln>
          </p:spPr>
          <p:style>
            <a:lnRef idx="2">
              <a:schemeClr val="accent1"/>
            </a:lnRef>
            <a:fillRef idx="1">
              <a:schemeClr val="lt1"/>
            </a:fillRef>
            <a:effectRef idx="0">
              <a:schemeClr val="accent1"/>
            </a:effectRef>
            <a:fontRef idx="minor">
              <a:schemeClr val="dk1"/>
            </a:fontRef>
          </p:style>
        </p:pic>
        <p:sp>
          <p:nvSpPr>
            <p:cNvPr id="47" name="Rectángulo redondeado 46">
              <a:extLst>
                <a:ext uri="{FF2B5EF4-FFF2-40B4-BE49-F238E27FC236}">
                  <a16:creationId xmlns:a16="http://schemas.microsoft.com/office/drawing/2014/main" id="{91891395-1519-8E4E-8160-D1ACB3F8E00F}"/>
                </a:ext>
              </a:extLst>
            </p:cNvPr>
            <p:cNvSpPr/>
            <p:nvPr/>
          </p:nvSpPr>
          <p:spPr>
            <a:xfrm>
              <a:off x="7411327" y="1684077"/>
              <a:ext cx="1266704" cy="532266"/>
            </a:xfrm>
            <a:prstGeom prst="roundRect">
              <a:avLst>
                <a:gd name="adj" fmla="val 16033"/>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Proveedor 1</a:t>
              </a:r>
            </a:p>
          </p:txBody>
        </p:sp>
        <p:sp>
          <p:nvSpPr>
            <p:cNvPr id="48" name="Rectángulo redondeado 47">
              <a:extLst>
                <a:ext uri="{FF2B5EF4-FFF2-40B4-BE49-F238E27FC236}">
                  <a16:creationId xmlns:a16="http://schemas.microsoft.com/office/drawing/2014/main" id="{AECFFD16-7EEA-C24F-A6F5-13181507DDE9}"/>
                </a:ext>
              </a:extLst>
            </p:cNvPr>
            <p:cNvSpPr/>
            <p:nvPr/>
          </p:nvSpPr>
          <p:spPr>
            <a:xfrm>
              <a:off x="7411327" y="3119685"/>
              <a:ext cx="1266704" cy="532266"/>
            </a:xfrm>
            <a:prstGeom prst="roundRect">
              <a:avLst>
                <a:gd name="adj" fmla="val 16033"/>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Proveedor 2</a:t>
              </a:r>
            </a:p>
          </p:txBody>
        </p:sp>
        <p:sp>
          <p:nvSpPr>
            <p:cNvPr id="49" name="Rectángulo redondeado 48">
              <a:extLst>
                <a:ext uri="{FF2B5EF4-FFF2-40B4-BE49-F238E27FC236}">
                  <a16:creationId xmlns:a16="http://schemas.microsoft.com/office/drawing/2014/main" id="{D64E9FFB-F017-ED4C-B344-8037A95FE6D1}"/>
                </a:ext>
              </a:extLst>
            </p:cNvPr>
            <p:cNvSpPr/>
            <p:nvPr/>
          </p:nvSpPr>
          <p:spPr>
            <a:xfrm>
              <a:off x="7411327" y="4427277"/>
              <a:ext cx="1266704" cy="532266"/>
            </a:xfrm>
            <a:prstGeom prst="roundRect">
              <a:avLst>
                <a:gd name="adj" fmla="val 16033"/>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Proveedor 3</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45" name="Google Shape;341;p25">
            <a:extLst>
              <a:ext uri="{FF2B5EF4-FFF2-40B4-BE49-F238E27FC236}">
                <a16:creationId xmlns:a16="http://schemas.microsoft.com/office/drawing/2014/main" id="{79EE4A0F-F6EC-3746-90A4-7D676831EC89}"/>
              </a:ext>
            </a:extLst>
          </p:cNvPr>
          <p:cNvSpPr/>
          <p:nvPr/>
        </p:nvSpPr>
        <p:spPr>
          <a:xfrm rot="-5400000">
            <a:off x="3843723" y="2598909"/>
            <a:ext cx="772957" cy="3786188"/>
          </a:xfrm>
          <a:prstGeom prst="bentArrow">
            <a:avLst>
              <a:gd name="adj1" fmla="val 20359"/>
              <a:gd name="adj2" fmla="val 17680"/>
              <a:gd name="adj3" fmla="val 23954"/>
              <a:gd name="adj4" fmla="val 43750"/>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341;p25">
            <a:extLst>
              <a:ext uri="{FF2B5EF4-FFF2-40B4-BE49-F238E27FC236}">
                <a16:creationId xmlns:a16="http://schemas.microsoft.com/office/drawing/2014/main" id="{B80FA13C-82E9-9E46-A691-4C5BC3A087E0}"/>
              </a:ext>
            </a:extLst>
          </p:cNvPr>
          <p:cNvSpPr/>
          <p:nvPr/>
        </p:nvSpPr>
        <p:spPr>
          <a:xfrm rot="-5400000" flipH="1">
            <a:off x="3850432" y="311192"/>
            <a:ext cx="759538" cy="3786188"/>
          </a:xfrm>
          <a:prstGeom prst="bentArrow">
            <a:avLst>
              <a:gd name="adj1" fmla="val 20359"/>
              <a:gd name="adj2" fmla="val 17680"/>
              <a:gd name="adj3" fmla="val 23954"/>
              <a:gd name="adj4" fmla="val 43750"/>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25"/>
          <p:cNvSpPr txBox="1"/>
          <p:nvPr/>
        </p:nvSpPr>
        <p:spPr>
          <a:xfrm>
            <a:off x="510069" y="925339"/>
            <a:ext cx="4061931"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a:solidFill>
                  <a:schemeClr val="dk1"/>
                </a:solidFill>
                <a:latin typeface="Calibri"/>
                <a:ea typeface="Calibri"/>
                <a:cs typeface="Calibri"/>
                <a:sym typeface="Calibri"/>
              </a:rPr>
              <a:t>COTIZACIÓN</a:t>
            </a:r>
            <a:endParaRPr sz="1600">
              <a:solidFill>
                <a:schemeClr val="dk1"/>
              </a:solidFill>
              <a:latin typeface="Calibri"/>
              <a:ea typeface="Calibri"/>
              <a:cs typeface="Calibri"/>
              <a:sym typeface="Calibri"/>
            </a:endParaRPr>
          </a:p>
        </p:txBody>
      </p:sp>
      <p:sp>
        <p:nvSpPr>
          <p:cNvPr id="26" name="Rectangle 5">
            <a:extLst>
              <a:ext uri="{FF2B5EF4-FFF2-40B4-BE49-F238E27FC236}">
                <a16:creationId xmlns:a16="http://schemas.microsoft.com/office/drawing/2014/main" id="{BE135A88-C6E6-8F45-8682-327402C8705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7" name="Grupo 26">
            <a:extLst>
              <a:ext uri="{FF2B5EF4-FFF2-40B4-BE49-F238E27FC236}">
                <a16:creationId xmlns:a16="http://schemas.microsoft.com/office/drawing/2014/main" id="{9BE867A7-219A-CB4A-B855-E18FDA3F8BDA}"/>
              </a:ext>
            </a:extLst>
          </p:cNvPr>
          <p:cNvGrpSpPr/>
          <p:nvPr/>
        </p:nvGrpSpPr>
        <p:grpSpPr>
          <a:xfrm>
            <a:off x="846302" y="1167221"/>
            <a:ext cx="7451396" cy="4066767"/>
            <a:chOff x="1226635" y="1140368"/>
            <a:chExt cx="7451396" cy="4066767"/>
          </a:xfrm>
        </p:grpSpPr>
        <p:sp>
          <p:nvSpPr>
            <p:cNvPr id="30" name="20 Flecha derecha">
              <a:extLst>
                <a:ext uri="{FF2B5EF4-FFF2-40B4-BE49-F238E27FC236}">
                  <a16:creationId xmlns:a16="http://schemas.microsoft.com/office/drawing/2014/main" id="{A2E39CCC-D43B-0642-9C52-CC823838BA01}"/>
                </a:ext>
              </a:extLst>
            </p:cNvPr>
            <p:cNvSpPr/>
            <p:nvPr/>
          </p:nvSpPr>
          <p:spPr>
            <a:xfrm rot="10800000">
              <a:off x="3338470" y="3254176"/>
              <a:ext cx="3143250" cy="308218"/>
            </a:xfrm>
            <a:prstGeom prst="rightArrow">
              <a:avLst>
                <a:gd name="adj1" fmla="val 50000"/>
                <a:gd name="adj2" fmla="val 57619"/>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p>
          </p:txBody>
        </p:sp>
        <p:pic>
          <p:nvPicPr>
            <p:cNvPr id="31" name="Picture 2" descr="https://encrypted-tbn1.gstatic.com/images?q=tbn:ANd9GcRngHfE0Wdp1FVMYGrhm9AGHIum0ShqF1eqP_aAdJh3CuQcHQ7-">
              <a:extLst>
                <a:ext uri="{FF2B5EF4-FFF2-40B4-BE49-F238E27FC236}">
                  <a16:creationId xmlns:a16="http://schemas.microsoft.com/office/drawing/2014/main" id="{E0B2CF5E-0587-9E49-A543-02A37BC20CA3}"/>
                </a:ext>
              </a:extLst>
            </p:cNvPr>
            <p:cNvPicPr>
              <a:picLocks noChangeAspect="1" noChangeArrowheads="1"/>
            </p:cNvPicPr>
            <p:nvPr/>
          </p:nvPicPr>
          <p:blipFill>
            <a:blip r:embed="rId3" cstate="email">
              <a:duotone>
                <a:prstClr val="black"/>
                <a:srgbClr val="D9C3A5">
                  <a:tint val="50000"/>
                  <a:satMod val="180000"/>
                </a:srgbClr>
              </a:duotone>
            </a:blip>
            <a:srcRect/>
            <a:stretch>
              <a:fillRect/>
            </a:stretch>
          </p:blipFill>
          <p:spPr bwMode="auto">
            <a:xfrm>
              <a:off x="6356606" y="1426482"/>
              <a:ext cx="1209893" cy="1008111"/>
            </a:xfrm>
            <a:prstGeom prst="rect">
              <a:avLst/>
            </a:prstGeom>
            <a:solidFill>
              <a:srgbClr val="FFC72C"/>
            </a:solidFill>
            <a:ln>
              <a:noFill/>
            </a:ln>
          </p:spPr>
          <p:style>
            <a:lnRef idx="2">
              <a:schemeClr val="accent1"/>
            </a:lnRef>
            <a:fillRef idx="1">
              <a:schemeClr val="lt1"/>
            </a:fillRef>
            <a:effectRef idx="0">
              <a:schemeClr val="accent1"/>
            </a:effectRef>
            <a:fontRef idx="minor">
              <a:schemeClr val="dk1"/>
            </a:fontRef>
          </p:style>
        </p:pic>
        <p:pic>
          <p:nvPicPr>
            <p:cNvPr id="32" name="Picture 2" descr="https://encrypted-tbn1.gstatic.com/images?q=tbn:ANd9GcRngHfE0Wdp1FVMYGrhm9AGHIum0ShqF1eqP_aAdJh3CuQcHQ7-">
              <a:extLst>
                <a:ext uri="{FF2B5EF4-FFF2-40B4-BE49-F238E27FC236}">
                  <a16:creationId xmlns:a16="http://schemas.microsoft.com/office/drawing/2014/main" id="{BD4C91EF-7ED9-884E-8A6F-0CC2D3DCC8DE}"/>
                </a:ext>
              </a:extLst>
            </p:cNvPr>
            <p:cNvPicPr>
              <a:picLocks noChangeAspect="1" noChangeArrowheads="1"/>
            </p:cNvPicPr>
            <p:nvPr/>
          </p:nvPicPr>
          <p:blipFill>
            <a:blip r:embed="rId3" cstate="email">
              <a:duotone>
                <a:prstClr val="black"/>
                <a:schemeClr val="accent2">
                  <a:tint val="45000"/>
                  <a:satMod val="400000"/>
                </a:schemeClr>
              </a:duotone>
            </a:blip>
            <a:srcRect/>
            <a:stretch>
              <a:fillRect/>
            </a:stretch>
          </p:blipFill>
          <p:spPr bwMode="auto">
            <a:xfrm>
              <a:off x="6356606" y="2908380"/>
              <a:ext cx="1209893" cy="1008111"/>
            </a:xfrm>
            <a:prstGeom prst="rect">
              <a:avLst/>
            </a:prstGeom>
            <a:solidFill>
              <a:srgbClr val="FFC72C"/>
            </a:solidFill>
            <a:ln>
              <a:noFill/>
            </a:ln>
          </p:spPr>
          <p:style>
            <a:lnRef idx="2">
              <a:schemeClr val="accent1"/>
            </a:lnRef>
            <a:fillRef idx="1">
              <a:schemeClr val="lt1"/>
            </a:fillRef>
            <a:effectRef idx="0">
              <a:schemeClr val="accent1"/>
            </a:effectRef>
            <a:fontRef idx="minor">
              <a:schemeClr val="dk1"/>
            </a:fontRef>
          </p:style>
        </p:pic>
        <p:pic>
          <p:nvPicPr>
            <p:cNvPr id="33" name="Picture 2" descr="https://encrypted-tbn1.gstatic.com/images?q=tbn:ANd9GcRngHfE0Wdp1FVMYGrhm9AGHIum0ShqF1eqP_aAdJh3CuQcHQ7-">
              <a:extLst>
                <a:ext uri="{FF2B5EF4-FFF2-40B4-BE49-F238E27FC236}">
                  <a16:creationId xmlns:a16="http://schemas.microsoft.com/office/drawing/2014/main" id="{1B4A6042-EFF6-4A44-9066-DEA2E9B17233}"/>
                </a:ext>
              </a:extLst>
            </p:cNvPr>
            <p:cNvPicPr>
              <a:picLocks noChangeAspect="1" noChangeArrowheads="1"/>
            </p:cNvPicPr>
            <p:nvPr/>
          </p:nvPicPr>
          <p:blipFill>
            <a:blip r:embed="rId3"/>
            <a:srcRect/>
            <a:stretch>
              <a:fillRect/>
            </a:stretch>
          </p:blipFill>
          <p:spPr bwMode="auto">
            <a:xfrm>
              <a:off x="6356606" y="4199073"/>
              <a:ext cx="1209675" cy="1008062"/>
            </a:xfrm>
            <a:prstGeom prst="rect">
              <a:avLst/>
            </a:prstGeom>
            <a:solidFill>
              <a:srgbClr val="FFC72C"/>
            </a:solidFill>
            <a:ln>
              <a:noFill/>
            </a:ln>
          </p:spPr>
          <p:style>
            <a:lnRef idx="2">
              <a:schemeClr val="accent1"/>
            </a:lnRef>
            <a:fillRef idx="1">
              <a:schemeClr val="lt1"/>
            </a:fillRef>
            <a:effectRef idx="0">
              <a:schemeClr val="accent1"/>
            </a:effectRef>
            <a:fontRef idx="minor">
              <a:schemeClr val="dk1"/>
            </a:fontRef>
          </p:style>
        </p:pic>
        <p:sp>
          <p:nvSpPr>
            <p:cNvPr id="34" name="24 Rectángulo">
              <a:extLst>
                <a:ext uri="{FF2B5EF4-FFF2-40B4-BE49-F238E27FC236}">
                  <a16:creationId xmlns:a16="http://schemas.microsoft.com/office/drawing/2014/main" id="{7B96AD4B-311D-BA4D-95C6-89C3DA71217A}"/>
                </a:ext>
              </a:extLst>
            </p:cNvPr>
            <p:cNvSpPr>
              <a:spLocks noChangeArrowheads="1"/>
            </p:cNvSpPr>
            <p:nvPr/>
          </p:nvSpPr>
          <p:spPr bwMode="auto">
            <a:xfrm>
              <a:off x="4753121" y="1140368"/>
              <a:ext cx="3786868" cy="2154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r>
                <a:rPr lang="es-PE" sz="1400" i="1" dirty="0">
                  <a:latin typeface="Calibri" panose="020F0502020204030204" pitchFamily="34" charset="0"/>
                  <a:cs typeface="Calibri" panose="020F0502020204030204" pitchFamily="34" charset="0"/>
                </a:rPr>
                <a:t>Cotización</a:t>
              </a:r>
            </a:p>
          </p:txBody>
        </p:sp>
        <p:sp>
          <p:nvSpPr>
            <p:cNvPr id="35" name="25 Rectángulo">
              <a:extLst>
                <a:ext uri="{FF2B5EF4-FFF2-40B4-BE49-F238E27FC236}">
                  <a16:creationId xmlns:a16="http://schemas.microsoft.com/office/drawing/2014/main" id="{062763BF-AD0C-7F4E-AA0B-597F5711936D}"/>
                </a:ext>
              </a:extLst>
            </p:cNvPr>
            <p:cNvSpPr>
              <a:spLocks noChangeArrowheads="1"/>
            </p:cNvSpPr>
            <p:nvPr/>
          </p:nvSpPr>
          <p:spPr bwMode="auto">
            <a:xfrm>
              <a:off x="4753121" y="2557202"/>
              <a:ext cx="2590800" cy="2154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a:spAutoFit/>
            </a:bodyPr>
            <a:lstStyle/>
            <a:p>
              <a:r>
                <a:rPr lang="es-PE" sz="1400" i="1" dirty="0">
                  <a:latin typeface="Calibri" panose="020F0502020204030204" pitchFamily="34" charset="0"/>
                  <a:cs typeface="Calibri" panose="020F0502020204030204" pitchFamily="34" charset="0"/>
                </a:rPr>
                <a:t>Cotización</a:t>
              </a:r>
            </a:p>
          </p:txBody>
        </p:sp>
        <p:sp>
          <p:nvSpPr>
            <p:cNvPr id="36" name="26 Rectángulo">
              <a:extLst>
                <a:ext uri="{FF2B5EF4-FFF2-40B4-BE49-F238E27FC236}">
                  <a16:creationId xmlns:a16="http://schemas.microsoft.com/office/drawing/2014/main" id="{E4C294A9-A98B-E446-9090-A1B2E79C9E4E}"/>
                </a:ext>
              </a:extLst>
            </p:cNvPr>
            <p:cNvSpPr>
              <a:spLocks noChangeArrowheads="1"/>
            </p:cNvSpPr>
            <p:nvPr/>
          </p:nvSpPr>
          <p:spPr bwMode="auto">
            <a:xfrm>
              <a:off x="4753121" y="3986817"/>
              <a:ext cx="2805112" cy="2154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a:spAutoFit/>
            </a:bodyPr>
            <a:lstStyle/>
            <a:p>
              <a:r>
                <a:rPr lang="es-PE" sz="1400" i="1" dirty="0">
                  <a:latin typeface="Calibri" panose="020F0502020204030204" pitchFamily="34" charset="0"/>
                  <a:cs typeface="Calibri" panose="020F0502020204030204" pitchFamily="34" charset="0"/>
                </a:rPr>
                <a:t>Cotización</a:t>
              </a:r>
            </a:p>
          </p:txBody>
        </p:sp>
        <p:pic>
          <p:nvPicPr>
            <p:cNvPr id="37" name="Imagen 36">
              <a:extLst>
                <a:ext uri="{FF2B5EF4-FFF2-40B4-BE49-F238E27FC236}">
                  <a16:creationId xmlns:a16="http://schemas.microsoft.com/office/drawing/2014/main" id="{F56C253B-2541-C54D-AC3B-B37AE0EE280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43639" y="1450017"/>
              <a:ext cx="704016" cy="750743"/>
            </a:xfrm>
            <a:prstGeom prst="rect">
              <a:avLst/>
            </a:prstGeom>
          </p:spPr>
        </p:pic>
        <p:pic>
          <p:nvPicPr>
            <p:cNvPr id="38" name="Imagen 37">
              <a:extLst>
                <a:ext uri="{FF2B5EF4-FFF2-40B4-BE49-F238E27FC236}">
                  <a16:creationId xmlns:a16="http://schemas.microsoft.com/office/drawing/2014/main" id="{5A8AC3D9-591D-894A-AEBA-FFA6AE44FF1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43639" y="2857500"/>
              <a:ext cx="704016" cy="750743"/>
            </a:xfrm>
            <a:prstGeom prst="rect">
              <a:avLst/>
            </a:prstGeom>
          </p:spPr>
        </p:pic>
        <p:pic>
          <p:nvPicPr>
            <p:cNvPr id="39" name="Imagen 38">
              <a:extLst>
                <a:ext uri="{FF2B5EF4-FFF2-40B4-BE49-F238E27FC236}">
                  <a16:creationId xmlns:a16="http://schemas.microsoft.com/office/drawing/2014/main" id="{13183C85-761B-FA4B-B1C9-14E7CD73446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43639" y="4282162"/>
              <a:ext cx="704016" cy="750743"/>
            </a:xfrm>
            <a:prstGeom prst="rect">
              <a:avLst/>
            </a:prstGeom>
          </p:spPr>
        </p:pic>
        <p:pic>
          <p:nvPicPr>
            <p:cNvPr id="40" name="Picture 4" descr="http://www.cdltf.com.br/portal/data/upimages/empresa.jpg">
              <a:extLst>
                <a:ext uri="{FF2B5EF4-FFF2-40B4-BE49-F238E27FC236}">
                  <a16:creationId xmlns:a16="http://schemas.microsoft.com/office/drawing/2014/main" id="{8FDE596D-F56B-2049-A1EA-63B3907B6876}"/>
                </a:ext>
              </a:extLst>
            </p:cNvPr>
            <p:cNvPicPr>
              <a:picLocks noChangeAspect="1" noChangeArrowheads="1"/>
            </p:cNvPicPr>
            <p:nvPr/>
          </p:nvPicPr>
          <p:blipFill>
            <a:blip r:embed="rId5"/>
            <a:srcRect/>
            <a:stretch>
              <a:fillRect/>
            </a:stretch>
          </p:blipFill>
          <p:spPr bwMode="auto">
            <a:xfrm>
              <a:off x="1226635" y="2857500"/>
              <a:ext cx="2023698" cy="1088971"/>
            </a:xfrm>
            <a:prstGeom prst="rect">
              <a:avLst/>
            </a:prstGeom>
            <a:ln>
              <a:noFill/>
            </a:ln>
          </p:spPr>
          <p:style>
            <a:lnRef idx="2">
              <a:schemeClr val="accent1"/>
            </a:lnRef>
            <a:fillRef idx="1">
              <a:schemeClr val="lt1"/>
            </a:fillRef>
            <a:effectRef idx="0">
              <a:schemeClr val="accent1"/>
            </a:effectRef>
            <a:fontRef idx="minor">
              <a:schemeClr val="dk1"/>
            </a:fontRef>
          </p:style>
        </p:pic>
        <p:sp>
          <p:nvSpPr>
            <p:cNvPr id="41" name="Rectángulo redondeado 40">
              <a:extLst>
                <a:ext uri="{FF2B5EF4-FFF2-40B4-BE49-F238E27FC236}">
                  <a16:creationId xmlns:a16="http://schemas.microsoft.com/office/drawing/2014/main" id="{AAEE59C1-691E-D54C-92E2-0E6D598645B0}"/>
                </a:ext>
              </a:extLst>
            </p:cNvPr>
            <p:cNvSpPr/>
            <p:nvPr/>
          </p:nvSpPr>
          <p:spPr>
            <a:xfrm>
              <a:off x="7411327" y="1684077"/>
              <a:ext cx="1266704" cy="532266"/>
            </a:xfrm>
            <a:prstGeom prst="roundRect">
              <a:avLst>
                <a:gd name="adj" fmla="val 16033"/>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Proveedor 1</a:t>
              </a:r>
            </a:p>
          </p:txBody>
        </p:sp>
        <p:sp>
          <p:nvSpPr>
            <p:cNvPr id="42" name="Rectángulo redondeado 41">
              <a:extLst>
                <a:ext uri="{FF2B5EF4-FFF2-40B4-BE49-F238E27FC236}">
                  <a16:creationId xmlns:a16="http://schemas.microsoft.com/office/drawing/2014/main" id="{7E8A765B-B2F0-1942-A277-54AC9292DB53}"/>
                </a:ext>
              </a:extLst>
            </p:cNvPr>
            <p:cNvSpPr/>
            <p:nvPr/>
          </p:nvSpPr>
          <p:spPr>
            <a:xfrm>
              <a:off x="7411327" y="3119685"/>
              <a:ext cx="1266704" cy="532266"/>
            </a:xfrm>
            <a:prstGeom prst="roundRect">
              <a:avLst>
                <a:gd name="adj" fmla="val 16033"/>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Proveedor 2</a:t>
              </a:r>
            </a:p>
          </p:txBody>
        </p:sp>
        <p:sp>
          <p:nvSpPr>
            <p:cNvPr id="43" name="Rectángulo redondeado 42">
              <a:extLst>
                <a:ext uri="{FF2B5EF4-FFF2-40B4-BE49-F238E27FC236}">
                  <a16:creationId xmlns:a16="http://schemas.microsoft.com/office/drawing/2014/main" id="{6951F840-12FC-5D42-98E8-92D968FB02F7}"/>
                </a:ext>
              </a:extLst>
            </p:cNvPr>
            <p:cNvSpPr/>
            <p:nvPr/>
          </p:nvSpPr>
          <p:spPr>
            <a:xfrm>
              <a:off x="7411327" y="4427277"/>
              <a:ext cx="1266704" cy="532266"/>
            </a:xfrm>
            <a:prstGeom prst="roundRect">
              <a:avLst>
                <a:gd name="adj" fmla="val 16033"/>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Proveedor 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6"/>
          <p:cNvSpPr txBox="1"/>
          <p:nvPr/>
        </p:nvSpPr>
        <p:spPr>
          <a:xfrm>
            <a:off x="510070" y="925339"/>
            <a:ext cx="3882544" cy="1554272"/>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COTIZACIÓN</a:t>
            </a:r>
            <a:endParaRPr lang="es-ES_tradnl" sz="1600" dirty="0">
              <a:solidFill>
                <a:schemeClr val="dk1"/>
              </a:solidFill>
              <a:latin typeface="Calibri"/>
              <a:ea typeface="Calibri"/>
              <a:cs typeface="Calibri"/>
              <a:sym typeface="Calibri"/>
            </a:endParaRPr>
          </a:p>
          <a:p>
            <a:pPr marL="11113" marR="0" lvl="0" indent="0" algn="l" rtl="0">
              <a:spcBef>
                <a:spcPts val="0"/>
              </a:spcBef>
              <a:spcAft>
                <a:spcPts val="0"/>
              </a:spcAft>
              <a:buNone/>
            </a:pPr>
            <a:r>
              <a:rPr lang="es-ES_tradnl" sz="1600" dirty="0">
                <a:solidFill>
                  <a:schemeClr val="dk1"/>
                </a:solidFill>
                <a:latin typeface="Calibri"/>
                <a:ea typeface="Calibri"/>
                <a:cs typeface="Calibri"/>
                <a:sym typeface="Calibri"/>
              </a:rPr>
              <a:t>Es un documento enviado por un proveedor, en el cual indica el precio del producto que se desea adquirir, el plazo de entrega, las condiciones de pago, periodo de vigencia de la propuesta, etc.</a:t>
            </a:r>
            <a:endParaRPr lang="es-ES_tradnl" dirty="0"/>
          </a:p>
        </p:txBody>
      </p:sp>
      <p:sp>
        <p:nvSpPr>
          <p:cNvPr id="5" name="Rectangle 5">
            <a:extLst>
              <a:ext uri="{FF2B5EF4-FFF2-40B4-BE49-F238E27FC236}">
                <a16:creationId xmlns:a16="http://schemas.microsoft.com/office/drawing/2014/main" id="{D475F4B0-FA8D-5041-A751-CDEDE9A8C4F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Picture 4" descr="http://www.insoftweb.com/contapyme/modulos/08_inventarios_plus/imagenes/ampliaciones/cotizaciones.jpg">
            <a:extLst>
              <a:ext uri="{FF2B5EF4-FFF2-40B4-BE49-F238E27FC236}">
                <a16:creationId xmlns:a16="http://schemas.microsoft.com/office/drawing/2014/main" id="{D7E4DF64-DB48-F048-9974-63D106AFFE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5063924" y="1141549"/>
            <a:ext cx="3326954" cy="3112011"/>
          </a:xfrm>
          <a:prstGeom prst="rect">
            <a:avLst/>
          </a:prstGeom>
          <a:noFill/>
          <a:ln w="12700">
            <a:solidFill>
              <a:schemeClr val="bg1">
                <a:lumMod val="85000"/>
              </a:schemeClr>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4" name="Rectangle 5">
            <a:extLst>
              <a:ext uri="{FF2B5EF4-FFF2-40B4-BE49-F238E27FC236}">
                <a16:creationId xmlns:a16="http://schemas.microsoft.com/office/drawing/2014/main" id="{92A1176A-9493-7E4B-840A-9913400F14C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B21E2FA-3DB7-E14A-B177-374E1D4687D9}"/>
              </a:ext>
            </a:extLst>
          </p:cNvPr>
          <p:cNvPicPr>
            <a:picLocks noChangeAspect="1" noChangeArrowheads="1"/>
          </p:cNvPicPr>
          <p:nvPr/>
        </p:nvPicPr>
        <p:blipFill rotWithShape="1">
          <a:blip r:embed="rId3"/>
          <a:srcRect l="1000" t="1613" r="4688" b="4166"/>
          <a:stretch/>
        </p:blipFill>
        <p:spPr bwMode="auto">
          <a:xfrm>
            <a:off x="1533122" y="1141975"/>
            <a:ext cx="6077755" cy="3795661"/>
          </a:xfrm>
          <a:prstGeom prst="rect">
            <a:avLst/>
          </a:prstGeom>
          <a:noFill/>
          <a:ln w="19050">
            <a:solidFill>
              <a:schemeClr val="bg1">
                <a:lumMod val="85000"/>
              </a:schemeClr>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24" name="Rectangle 5">
            <a:extLst>
              <a:ext uri="{FF2B5EF4-FFF2-40B4-BE49-F238E27FC236}">
                <a16:creationId xmlns:a16="http://schemas.microsoft.com/office/drawing/2014/main" id="{783C7082-7189-154F-882B-F56D83DC75D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25" name="Imagen 24">
            <a:extLst>
              <a:ext uri="{FF2B5EF4-FFF2-40B4-BE49-F238E27FC236}">
                <a16:creationId xmlns:a16="http://schemas.microsoft.com/office/drawing/2014/main" id="{24D80429-C2C6-804C-824C-377A8186E907}"/>
              </a:ext>
            </a:extLst>
          </p:cNvPr>
          <p:cNvPicPr>
            <a:picLocks noChangeAspect="1"/>
          </p:cNvPicPr>
          <p:nvPr/>
        </p:nvPicPr>
        <p:blipFill rotWithShape="1">
          <a:blip r:embed="rId3">
            <a:extLst>
              <a:ext uri="{28A0092B-C50C-407E-A947-70E740481C1C}">
                <a14:useLocalDpi xmlns:a14="http://schemas.microsoft.com/office/drawing/2010/main"/>
              </a:ext>
            </a:extLst>
          </a:blip>
          <a:srcRect t="4041" b="3467"/>
          <a:stretch/>
        </p:blipFill>
        <p:spPr>
          <a:xfrm>
            <a:off x="522745" y="912813"/>
            <a:ext cx="3869867" cy="2311166"/>
          </a:xfrm>
          <a:prstGeom prst="rect">
            <a:avLst/>
          </a:prstGeom>
        </p:spPr>
      </p:pic>
      <p:sp>
        <p:nvSpPr>
          <p:cNvPr id="26" name="Redondear rectángulo de esquina del mismo lado 25">
            <a:extLst>
              <a:ext uri="{FF2B5EF4-FFF2-40B4-BE49-F238E27FC236}">
                <a16:creationId xmlns:a16="http://schemas.microsoft.com/office/drawing/2014/main" id="{8E49287A-841C-BD42-99D8-8319F53A9790}"/>
              </a:ext>
            </a:extLst>
          </p:cNvPr>
          <p:cNvSpPr/>
          <p:nvPr/>
        </p:nvSpPr>
        <p:spPr>
          <a:xfrm rot="5400000">
            <a:off x="1521619" y="2328071"/>
            <a:ext cx="1887536" cy="3924300"/>
          </a:xfrm>
          <a:prstGeom prst="round2SameRect">
            <a:avLst>
              <a:gd name="adj1" fmla="val 9202"/>
              <a:gd name="adj2" fmla="val 0"/>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CuadroTexto 26">
            <a:extLst>
              <a:ext uri="{FF2B5EF4-FFF2-40B4-BE49-F238E27FC236}">
                <a16:creationId xmlns:a16="http://schemas.microsoft.com/office/drawing/2014/main" id="{97E8DB80-C7D5-044E-9B3C-60DE4CBDF8A1}"/>
              </a:ext>
            </a:extLst>
          </p:cNvPr>
          <p:cNvSpPr txBox="1"/>
          <p:nvPr/>
        </p:nvSpPr>
        <p:spPr>
          <a:xfrm>
            <a:off x="795675" y="3786893"/>
            <a:ext cx="3357224" cy="1077218"/>
          </a:xfrm>
          <a:prstGeom prst="rect">
            <a:avLst/>
          </a:prstGeom>
          <a:noFill/>
        </p:spPr>
        <p:txBody>
          <a:bodyPr wrap="square" lIns="0" tIns="0" rIns="0" bIns="0" rtlCol="0">
            <a:spAutoFit/>
          </a:bodyPr>
          <a:lstStyle/>
          <a:p>
            <a:r>
              <a:rPr lang="es-ES_tradnl" dirty="0">
                <a:solidFill>
                  <a:schemeClr val="bg1"/>
                </a:solidFill>
                <a:latin typeface="Calibri" charset="0"/>
                <a:cs typeface="Calibri" charset="0"/>
                <a:sym typeface="Calibri"/>
              </a:rPr>
              <a:t>En las empresas se suele</a:t>
            </a:r>
            <a:br>
              <a:rPr lang="es-ES_tradnl" dirty="0">
                <a:solidFill>
                  <a:schemeClr val="bg1"/>
                </a:solidFill>
                <a:latin typeface="Calibri" charset="0"/>
                <a:cs typeface="Calibri" charset="0"/>
                <a:sym typeface="Calibri"/>
              </a:rPr>
            </a:br>
            <a:r>
              <a:rPr lang="es-ES_tradnl" dirty="0">
                <a:solidFill>
                  <a:schemeClr val="bg1"/>
                </a:solidFill>
                <a:latin typeface="Calibri" charset="0"/>
                <a:cs typeface="Calibri" charset="0"/>
                <a:sym typeface="Calibri"/>
              </a:rPr>
              <a:t>preparar un cuadro comparativo de cotizaciones  que puede variar entre una y otra empresa, pero todas ayudan a comparar de forma más acertada y tomar decisiones.</a:t>
            </a:r>
            <a:endParaRPr lang="es-ES_tradnl" dirty="0">
              <a:solidFill>
                <a:schemeClr val="bg1"/>
              </a:solidFill>
              <a:latin typeface="Calibri" charset="0"/>
              <a:cs typeface="Calibri" charset="0"/>
            </a:endParaRPr>
          </a:p>
        </p:txBody>
      </p:sp>
      <p:pic>
        <p:nvPicPr>
          <p:cNvPr id="28" name="Imagen 27">
            <a:extLst>
              <a:ext uri="{FF2B5EF4-FFF2-40B4-BE49-F238E27FC236}">
                <a16:creationId xmlns:a16="http://schemas.microsoft.com/office/drawing/2014/main" id="{82ECEE7B-652B-D64A-B60D-8F5BD113FC98}"/>
              </a:ext>
            </a:extLst>
          </p:cNvPr>
          <p:cNvPicPr>
            <a:picLocks noChangeAspect="1"/>
          </p:cNvPicPr>
          <p:nvPr/>
        </p:nvPicPr>
        <p:blipFill>
          <a:blip r:embed="rId4">
            <a:alphaModFix/>
            <a:lum bright="100000" contrast="100000"/>
          </a:blip>
          <a:stretch>
            <a:fillRect/>
          </a:stretch>
        </p:blipFill>
        <p:spPr>
          <a:xfrm>
            <a:off x="795675" y="3593857"/>
            <a:ext cx="121379" cy="121379"/>
          </a:xfrm>
          <a:prstGeom prst="rect">
            <a:avLst/>
          </a:prstGeom>
        </p:spPr>
      </p:pic>
      <p:grpSp>
        <p:nvGrpSpPr>
          <p:cNvPr id="2" name="Grupo 1">
            <a:extLst>
              <a:ext uri="{FF2B5EF4-FFF2-40B4-BE49-F238E27FC236}">
                <a16:creationId xmlns:a16="http://schemas.microsoft.com/office/drawing/2014/main" id="{68E136C8-EA80-A44A-8108-0BED393C452F}"/>
              </a:ext>
            </a:extLst>
          </p:cNvPr>
          <p:cNvGrpSpPr/>
          <p:nvPr/>
        </p:nvGrpSpPr>
        <p:grpSpPr>
          <a:xfrm>
            <a:off x="5369787" y="1558734"/>
            <a:ext cx="2796153" cy="3140280"/>
            <a:chOff x="4861688" y="1421574"/>
            <a:chExt cx="3221607" cy="3140280"/>
          </a:xfrm>
        </p:grpSpPr>
        <p:sp>
          <p:nvSpPr>
            <p:cNvPr id="29" name="Rectángulo redondeado 28">
              <a:extLst>
                <a:ext uri="{FF2B5EF4-FFF2-40B4-BE49-F238E27FC236}">
                  <a16:creationId xmlns:a16="http://schemas.microsoft.com/office/drawing/2014/main" id="{279B9591-F63F-2B40-9203-638D116BA9B6}"/>
                </a:ext>
              </a:extLst>
            </p:cNvPr>
            <p:cNvSpPr/>
            <p:nvPr/>
          </p:nvSpPr>
          <p:spPr>
            <a:xfrm>
              <a:off x="4861688" y="1421574"/>
              <a:ext cx="3221607" cy="442800"/>
            </a:xfrm>
            <a:prstGeom prst="roundRect">
              <a:avLst>
                <a:gd name="adj" fmla="val 19044"/>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500"/>
                <a:buFont typeface="Calibri"/>
                <a:buNone/>
              </a:pPr>
              <a:r>
                <a:rPr lang="es-ES_tradnl" sz="1500" b="1">
                  <a:solidFill>
                    <a:schemeClr val="lt1"/>
                  </a:solidFill>
                  <a:latin typeface="Calibri"/>
                  <a:ea typeface="Calibri"/>
                  <a:cs typeface="Calibri"/>
                  <a:sym typeface="Calibri"/>
                </a:rPr>
                <a:t>Embalaje</a:t>
              </a:r>
              <a:endParaRPr lang="es-ES_tradnl" sz="1500"/>
            </a:p>
          </p:txBody>
        </p:sp>
        <p:sp>
          <p:nvSpPr>
            <p:cNvPr id="30" name="Rectángulo redondeado 29">
              <a:extLst>
                <a:ext uri="{FF2B5EF4-FFF2-40B4-BE49-F238E27FC236}">
                  <a16:creationId xmlns:a16="http://schemas.microsoft.com/office/drawing/2014/main" id="{F318CAD4-0B46-1E43-9BAA-DAE930AE5BB5}"/>
                </a:ext>
              </a:extLst>
            </p:cNvPr>
            <p:cNvSpPr/>
            <p:nvPr/>
          </p:nvSpPr>
          <p:spPr>
            <a:xfrm>
              <a:off x="4861688" y="1970214"/>
              <a:ext cx="3221607" cy="442800"/>
            </a:xfrm>
            <a:prstGeom prst="roundRect">
              <a:avLst>
                <a:gd name="adj" fmla="val 19044"/>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500"/>
                <a:buFont typeface="Calibri"/>
                <a:buNone/>
              </a:pPr>
              <a:r>
                <a:rPr lang="es-ES_tradnl" sz="1500" b="1">
                  <a:solidFill>
                    <a:schemeClr val="lt1"/>
                  </a:solidFill>
                  <a:latin typeface="Calibri"/>
                  <a:ea typeface="Calibri"/>
                  <a:cs typeface="Calibri"/>
                  <a:sym typeface="Calibri"/>
                </a:rPr>
                <a:t>Forma de Pago</a:t>
              </a:r>
              <a:endParaRPr lang="es-ES_tradnl" sz="1500"/>
            </a:p>
          </p:txBody>
        </p:sp>
        <p:sp>
          <p:nvSpPr>
            <p:cNvPr id="31" name="Rectángulo redondeado 30">
              <a:extLst>
                <a:ext uri="{FF2B5EF4-FFF2-40B4-BE49-F238E27FC236}">
                  <a16:creationId xmlns:a16="http://schemas.microsoft.com/office/drawing/2014/main" id="{C8049329-9CF3-3841-B577-4CE54CD16BF0}"/>
                </a:ext>
              </a:extLst>
            </p:cNvPr>
            <p:cNvSpPr/>
            <p:nvPr/>
          </p:nvSpPr>
          <p:spPr>
            <a:xfrm>
              <a:off x="4861688" y="2500566"/>
              <a:ext cx="3221607" cy="442800"/>
            </a:xfrm>
            <a:prstGeom prst="roundRect">
              <a:avLst>
                <a:gd name="adj" fmla="val 19044"/>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500"/>
                <a:buFont typeface="Calibri"/>
                <a:buNone/>
              </a:pPr>
              <a:r>
                <a:rPr lang="es-ES_tradnl" sz="1500" b="1">
                  <a:solidFill>
                    <a:schemeClr val="lt1"/>
                  </a:solidFill>
                  <a:latin typeface="Calibri"/>
                  <a:ea typeface="Calibri"/>
                  <a:cs typeface="Calibri"/>
                  <a:sym typeface="Calibri"/>
                </a:rPr>
                <a:t>Forma de Entrega</a:t>
              </a:r>
              <a:endParaRPr lang="es-ES_tradnl" sz="1500"/>
            </a:p>
          </p:txBody>
        </p:sp>
        <p:sp>
          <p:nvSpPr>
            <p:cNvPr id="32" name="Rectángulo redondeado 31">
              <a:extLst>
                <a:ext uri="{FF2B5EF4-FFF2-40B4-BE49-F238E27FC236}">
                  <a16:creationId xmlns:a16="http://schemas.microsoft.com/office/drawing/2014/main" id="{E134DCF9-F3A0-6C44-9ED7-274546A23CDE}"/>
                </a:ext>
              </a:extLst>
            </p:cNvPr>
            <p:cNvSpPr/>
            <p:nvPr/>
          </p:nvSpPr>
          <p:spPr>
            <a:xfrm>
              <a:off x="4861688" y="3040062"/>
              <a:ext cx="3221607" cy="442800"/>
            </a:xfrm>
            <a:prstGeom prst="roundRect">
              <a:avLst>
                <a:gd name="adj" fmla="val 19044"/>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500"/>
                <a:buFont typeface="Calibri"/>
                <a:buNone/>
              </a:pPr>
              <a:r>
                <a:rPr lang="es-ES_tradnl" sz="1500" b="1">
                  <a:solidFill>
                    <a:schemeClr val="lt1"/>
                  </a:solidFill>
                  <a:latin typeface="Calibri"/>
                  <a:ea typeface="Calibri"/>
                  <a:cs typeface="Calibri"/>
                  <a:sym typeface="Calibri"/>
                </a:rPr>
                <a:t>Precio</a:t>
              </a:r>
              <a:endParaRPr lang="es-ES_tradnl" sz="1500"/>
            </a:p>
          </p:txBody>
        </p:sp>
        <p:sp>
          <p:nvSpPr>
            <p:cNvPr id="33" name="Rectángulo redondeado 32">
              <a:extLst>
                <a:ext uri="{FF2B5EF4-FFF2-40B4-BE49-F238E27FC236}">
                  <a16:creationId xmlns:a16="http://schemas.microsoft.com/office/drawing/2014/main" id="{F24454BA-3D05-0442-8A25-4268275F0AB7}"/>
                </a:ext>
              </a:extLst>
            </p:cNvPr>
            <p:cNvSpPr/>
            <p:nvPr/>
          </p:nvSpPr>
          <p:spPr>
            <a:xfrm>
              <a:off x="4861688" y="3579558"/>
              <a:ext cx="3221607" cy="442800"/>
            </a:xfrm>
            <a:prstGeom prst="roundRect">
              <a:avLst>
                <a:gd name="adj" fmla="val 19044"/>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500"/>
                <a:buFont typeface="Calibri"/>
                <a:buNone/>
              </a:pPr>
              <a:r>
                <a:rPr lang="es-ES_tradnl" sz="1500" b="1">
                  <a:solidFill>
                    <a:schemeClr val="lt1"/>
                  </a:solidFill>
                  <a:latin typeface="Calibri"/>
                  <a:ea typeface="Calibri"/>
                  <a:cs typeface="Calibri"/>
                  <a:sym typeface="Calibri"/>
                </a:rPr>
                <a:t>Tiempo de Entrega</a:t>
              </a:r>
              <a:endParaRPr lang="es-ES_tradnl" sz="1500"/>
            </a:p>
          </p:txBody>
        </p:sp>
        <p:sp>
          <p:nvSpPr>
            <p:cNvPr id="34" name="Rectángulo redondeado 33">
              <a:extLst>
                <a:ext uri="{FF2B5EF4-FFF2-40B4-BE49-F238E27FC236}">
                  <a16:creationId xmlns:a16="http://schemas.microsoft.com/office/drawing/2014/main" id="{356C747F-2DB9-924A-BDFE-A14162B7F8DA}"/>
                </a:ext>
              </a:extLst>
            </p:cNvPr>
            <p:cNvSpPr/>
            <p:nvPr/>
          </p:nvSpPr>
          <p:spPr>
            <a:xfrm>
              <a:off x="4861688" y="4119054"/>
              <a:ext cx="3221607" cy="442800"/>
            </a:xfrm>
            <a:prstGeom prst="roundRect">
              <a:avLst>
                <a:gd name="adj" fmla="val 19044"/>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lt1"/>
                </a:buClr>
                <a:buSzPts val="1500"/>
                <a:buFont typeface="Calibri"/>
                <a:buNone/>
              </a:pPr>
              <a:r>
                <a:rPr lang="es-ES_tradnl" sz="1500" b="1">
                  <a:solidFill>
                    <a:schemeClr val="lt1"/>
                  </a:solidFill>
                  <a:latin typeface="Calibri"/>
                  <a:ea typeface="Calibri"/>
                  <a:cs typeface="Calibri"/>
                  <a:sym typeface="Calibri"/>
                </a:rPr>
                <a:t>Otros aspectos</a:t>
              </a:r>
              <a:endParaRPr lang="es-ES_tradnl" sz="1500"/>
            </a:p>
          </p:txBody>
        </p:sp>
      </p:grpSp>
      <p:sp>
        <p:nvSpPr>
          <p:cNvPr id="36" name="CuadroTexto 35">
            <a:extLst>
              <a:ext uri="{FF2B5EF4-FFF2-40B4-BE49-F238E27FC236}">
                <a16:creationId xmlns:a16="http://schemas.microsoft.com/office/drawing/2014/main" id="{168C388B-7777-EF46-A258-5427A09102E7}"/>
              </a:ext>
            </a:extLst>
          </p:cNvPr>
          <p:cNvSpPr txBox="1"/>
          <p:nvPr/>
        </p:nvSpPr>
        <p:spPr>
          <a:xfrm rot="16200000">
            <a:off x="-402632" y="1822174"/>
            <a:ext cx="2311165" cy="492443"/>
          </a:xfrm>
          <a:prstGeom prst="rect">
            <a:avLst/>
          </a:prstGeom>
          <a:noFill/>
        </p:spPr>
        <p:txBody>
          <a:bodyPr wrap="square" lIns="0" tIns="0" rIns="0" bIns="0" rtlCol="0">
            <a:spAutoFit/>
          </a:bodyPr>
          <a:lstStyle/>
          <a:p>
            <a:pPr algn="ctr"/>
            <a:r>
              <a:rPr lang="es-ES_tradnl" sz="3200" b="1" dirty="0">
                <a:solidFill>
                  <a:schemeClr val="bg1"/>
                </a:solidFill>
                <a:latin typeface="Calibri" charset="0"/>
                <a:cs typeface="Calibri" charset="0"/>
                <a:sym typeface="Calibri"/>
              </a:rPr>
              <a:t>Cotización</a:t>
            </a:r>
            <a:endParaRPr lang="es-ES_tradnl" sz="3200" b="1" dirty="0">
              <a:solidFill>
                <a:schemeClr val="bg1"/>
              </a:solidFill>
              <a:latin typeface="Calibri"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5" name="Rectángulo 4">
            <a:extLst>
              <a:ext uri="{FF2B5EF4-FFF2-40B4-BE49-F238E27FC236}">
                <a16:creationId xmlns:a16="http://schemas.microsoft.com/office/drawing/2014/main" id="{4CAC5CDB-59EC-E340-BBE3-EC6DB2D28BBD}"/>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5C33AD0F-5DB7-AF4E-9E70-5D1FA381B89C}"/>
              </a:ext>
            </a:extLst>
          </p:cNvPr>
          <p:cNvSpPr txBox="1"/>
          <p:nvPr/>
        </p:nvSpPr>
        <p:spPr>
          <a:xfrm>
            <a:off x="1282298" y="918372"/>
            <a:ext cx="5704363" cy="2200602"/>
          </a:xfrm>
          <a:prstGeom prst="rect">
            <a:avLst/>
          </a:prstGeom>
        </p:spPr>
        <p:txBody>
          <a:bodyPr vert="horz" wrap="square" lIns="0" tIns="0" rIns="0" bIns="0" rtlCol="0">
            <a:spAutoFit/>
          </a:bodyPr>
          <a:lstStyle/>
          <a:p>
            <a:pPr marL="11725" marR="0" lvl="0" indent="0" algn="l" rtl="0">
              <a:spcBef>
                <a:spcPts val="0"/>
              </a:spcBef>
              <a:spcAft>
                <a:spcPts val="0"/>
              </a:spcAft>
              <a:buNone/>
            </a:pPr>
            <a:r>
              <a:rPr lang="es-ES_tradnl" sz="1300" dirty="0">
                <a:solidFill>
                  <a:schemeClr val="dk1"/>
                </a:solidFill>
                <a:latin typeface="Calibri"/>
                <a:ea typeface="Calibri"/>
                <a:cs typeface="Calibri"/>
                <a:sym typeface="Calibri"/>
              </a:rPr>
              <a:t>En esta sesión:</a:t>
            </a:r>
            <a:endParaRPr lang="es-ES_tradnl" sz="1300" dirty="0"/>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sym typeface="Calibri"/>
              </a:rPr>
              <a:t>Aprenderás</a:t>
            </a:r>
            <a:r>
              <a:rPr lang="es-ES_tradnl" sz="1300" spc="-10" dirty="0">
                <a:solidFill>
                  <a:srgbClr val="262626"/>
                </a:solidFill>
                <a:latin typeface="Calibri" charset="0"/>
                <a:cs typeface="Calibri" charset="0"/>
                <a:sym typeface="Calibri"/>
              </a:rPr>
              <a:t> sobre la importancia de realizar un pedido bien formulado para evitar retrasos, el ciclo del mismo y evitar comprar de materiales que no se solicitaron. </a:t>
            </a:r>
            <a:endParaRPr lang="es-ES_tradnl" sz="1300" spc="-10" dirty="0">
              <a:solidFill>
                <a:srgbClr val="262626"/>
              </a:solidFill>
              <a:latin typeface="Calibri" charset="0"/>
              <a:cs typeface="Calibri" charset="0"/>
            </a:endParaRPr>
          </a:p>
          <a:p>
            <a:pPr marL="177800" lvl="1" indent="-165100">
              <a:buClr>
                <a:srgbClr val="EE4639"/>
              </a:buClr>
              <a:buSzPts val="1600"/>
              <a:buFont typeface="Arial" charset="0"/>
              <a:buChar char="•"/>
              <a:tabLst>
                <a:tab pos="120650" algn="l"/>
              </a:tabLst>
            </a:pPr>
            <a:endParaRPr lang="es-ES_tradnl" sz="1300" spc="-10" dirty="0">
              <a:solidFill>
                <a:srgbClr val="262626"/>
              </a:solidFill>
              <a:latin typeface="Calibri" charset="0"/>
              <a:cs typeface="Calibri" charset="0"/>
              <a:sym typeface="Calibri"/>
            </a:endParaRPr>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sym typeface="Calibri"/>
              </a:rPr>
              <a:t>Conocerás</a:t>
            </a:r>
            <a:r>
              <a:rPr lang="es-ES_tradnl" sz="1300" spc="-10" dirty="0">
                <a:solidFill>
                  <a:srgbClr val="262626"/>
                </a:solidFill>
                <a:latin typeface="Calibri" charset="0"/>
                <a:cs typeface="Calibri" charset="0"/>
                <a:sym typeface="Calibri"/>
              </a:rPr>
              <a:t> acerca del proceso adecuado de los pedidos los ciclos que comprende el </a:t>
            </a:r>
            <a:r>
              <a:rPr lang="es-ES_tradnl" sz="1300" i="1" spc="-10" dirty="0">
                <a:solidFill>
                  <a:srgbClr val="262626"/>
                </a:solidFill>
                <a:latin typeface="Calibri" charset="0"/>
                <a:cs typeface="Calibri" charset="0"/>
                <a:sym typeface="Calibri"/>
              </a:rPr>
              <a:t>Lead Time</a:t>
            </a:r>
            <a:r>
              <a:rPr lang="es-ES_tradnl" sz="1300" spc="-10" dirty="0">
                <a:solidFill>
                  <a:srgbClr val="262626"/>
                </a:solidFill>
                <a:latin typeface="Calibri" charset="0"/>
                <a:cs typeface="Calibri" charset="0"/>
                <a:sym typeface="Calibri"/>
              </a:rPr>
              <a:t>.</a:t>
            </a:r>
            <a:endParaRPr lang="es-ES_tradnl" sz="1300" spc="-10" dirty="0">
              <a:solidFill>
                <a:srgbClr val="262626"/>
              </a:solidFill>
              <a:latin typeface="Calibri" charset="0"/>
              <a:cs typeface="Calibri" charset="0"/>
            </a:endParaRPr>
          </a:p>
          <a:p>
            <a:pPr marL="177800" lvl="1" indent="-165100">
              <a:buClr>
                <a:srgbClr val="EE4639"/>
              </a:buClr>
              <a:buSzPts val="1600"/>
              <a:buFont typeface="Arial" charset="0"/>
              <a:buChar char="•"/>
              <a:tabLst>
                <a:tab pos="120650" algn="l"/>
              </a:tabLst>
            </a:pPr>
            <a:endParaRPr lang="es-ES_tradnl" sz="1300" spc="-10" dirty="0">
              <a:solidFill>
                <a:srgbClr val="262626"/>
              </a:solidFill>
              <a:latin typeface="Calibri" charset="0"/>
              <a:cs typeface="Calibri" charset="0"/>
              <a:sym typeface="Calibri"/>
            </a:endParaRPr>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sym typeface="Calibri"/>
              </a:rPr>
              <a:t>Conocerás</a:t>
            </a:r>
            <a:r>
              <a:rPr lang="es-ES_tradnl" sz="1300" spc="-10" dirty="0">
                <a:solidFill>
                  <a:srgbClr val="262626"/>
                </a:solidFill>
                <a:latin typeface="Calibri" charset="0"/>
                <a:cs typeface="Calibri" charset="0"/>
                <a:sym typeface="Calibri"/>
              </a:rPr>
              <a:t> el proceso de compras, a solicitar cotizaciones, evaluarlas y emitir órdenes de compra.</a:t>
            </a:r>
            <a:endParaRPr lang="es-ES_tradnl" sz="1300" spc="-10" dirty="0">
              <a:solidFill>
                <a:srgbClr val="262626"/>
              </a:solidFill>
              <a:latin typeface="Calibri" charset="0"/>
              <a:cs typeface="Calibri" charset="0"/>
            </a:endParaRPr>
          </a:p>
          <a:p>
            <a:pPr marL="177800" lvl="1" indent="-165100">
              <a:buClr>
                <a:srgbClr val="EE4639"/>
              </a:buClr>
              <a:buSzPts val="1600"/>
              <a:buFont typeface="Arial" charset="0"/>
              <a:buChar char="•"/>
              <a:tabLst>
                <a:tab pos="120650" algn="l"/>
              </a:tabLst>
            </a:pPr>
            <a:endParaRPr lang="es-ES_tradnl" sz="1300" spc="-10" dirty="0">
              <a:solidFill>
                <a:srgbClr val="262626"/>
              </a:solidFill>
              <a:latin typeface="Calibri" charset="0"/>
              <a:cs typeface="Calibri" charset="0"/>
              <a:sym typeface="Calibri"/>
            </a:endParaRPr>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sym typeface="Calibri"/>
              </a:rPr>
              <a:t>Aprenderás</a:t>
            </a:r>
            <a:r>
              <a:rPr lang="es-ES_tradnl" sz="1300" spc="-10" dirty="0">
                <a:solidFill>
                  <a:srgbClr val="262626"/>
                </a:solidFill>
                <a:latin typeface="Calibri" charset="0"/>
                <a:cs typeface="Calibri" charset="0"/>
                <a:sym typeface="Calibri"/>
              </a:rPr>
              <a:t> a desarrollar y a evaluar a los proveedores.</a:t>
            </a:r>
            <a:endParaRPr lang="es-ES_tradnl" sz="1300" spc="-10" dirty="0">
              <a:solidFill>
                <a:srgbClr val="262626"/>
              </a:solidFill>
              <a:latin typeface="Calibri" charset="0"/>
              <a:cs typeface="Calibri" charset="0"/>
            </a:endParaRPr>
          </a:p>
        </p:txBody>
      </p:sp>
      <p:pic>
        <p:nvPicPr>
          <p:cNvPr id="7" name="Imagen 6">
            <a:extLst>
              <a:ext uri="{FF2B5EF4-FFF2-40B4-BE49-F238E27FC236}">
                <a16:creationId xmlns:a16="http://schemas.microsoft.com/office/drawing/2014/main" id="{5D69FE9F-8987-CA4B-9536-61E730BE7953}"/>
              </a:ext>
            </a:extLst>
          </p:cNvPr>
          <p:cNvPicPr>
            <a:picLocks noChangeAspect="1"/>
          </p:cNvPicPr>
          <p:nvPr/>
        </p:nvPicPr>
        <p:blipFill>
          <a:blip r:embed="rId3"/>
          <a:stretch>
            <a:fillRect/>
          </a:stretch>
        </p:blipFill>
        <p:spPr>
          <a:xfrm>
            <a:off x="1010839" y="954885"/>
            <a:ext cx="117851" cy="121369"/>
          </a:xfrm>
          <a:prstGeom prst="rect">
            <a:avLst/>
          </a:prstGeom>
        </p:spPr>
      </p:pic>
      <p:pic>
        <p:nvPicPr>
          <p:cNvPr id="8" name="Imagen 7">
            <a:extLst>
              <a:ext uri="{FF2B5EF4-FFF2-40B4-BE49-F238E27FC236}">
                <a16:creationId xmlns:a16="http://schemas.microsoft.com/office/drawing/2014/main" id="{899DB82A-3EB4-654B-B693-68E63CA616CB}"/>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9" name="Rectángulo 8">
            <a:extLst>
              <a:ext uri="{FF2B5EF4-FFF2-40B4-BE49-F238E27FC236}">
                <a16:creationId xmlns:a16="http://schemas.microsoft.com/office/drawing/2014/main" id="{9962838A-D0A8-1045-9B5E-EA24585A5937}"/>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Rectangle 5">
            <a:extLst>
              <a:ext uri="{FF2B5EF4-FFF2-40B4-BE49-F238E27FC236}">
                <a16:creationId xmlns:a16="http://schemas.microsoft.com/office/drawing/2014/main" id="{39931A6A-38D9-6A4E-91D3-D87C3ADC7528}"/>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3" name="Imagen 2">
            <a:extLst>
              <a:ext uri="{FF2B5EF4-FFF2-40B4-BE49-F238E27FC236}">
                <a16:creationId xmlns:a16="http://schemas.microsoft.com/office/drawing/2014/main" id="{D41F947B-0FC6-0246-B3A6-A981C9230FC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96111" y="3211480"/>
            <a:ext cx="2870667" cy="2153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9"/>
          <p:cNvSpPr txBox="1"/>
          <p:nvPr/>
        </p:nvSpPr>
        <p:spPr>
          <a:xfrm>
            <a:off x="510070" y="925339"/>
            <a:ext cx="3882544" cy="3277820"/>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ORDEN DE COMPRA (O/C)</a:t>
            </a: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Es  un documento dirigido a un proveedor, solicitando la entrega de un bien o servicio.</a:t>
            </a:r>
            <a:endParaRPr lang="es-ES_tradnl" dirty="0"/>
          </a:p>
          <a:p>
            <a:pPr marL="185738" marR="0" lvl="0" indent="-73025"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Se indica el precio, las condiciones de pago, el plazo de entrega, cantidad de unidades, entre otros. </a:t>
            </a:r>
            <a:endParaRPr lang="es-ES_tradnl" dirty="0"/>
          </a:p>
          <a:p>
            <a:pPr marL="185738" marR="0" lvl="0" indent="-73025"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Además, puede hacer referencia a especificaciones del producto a adquirir.</a:t>
            </a:r>
            <a:endParaRPr lang="es-ES_tradnl" dirty="0"/>
          </a:p>
          <a:p>
            <a:pPr marL="185738" marR="0" lvl="0" indent="-73025"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Normalmente existe un rango de aprobaciones para las O/C.</a:t>
            </a:r>
            <a:endParaRPr lang="es-ES_tradnl" dirty="0"/>
          </a:p>
        </p:txBody>
      </p:sp>
      <p:sp>
        <p:nvSpPr>
          <p:cNvPr id="5" name="Rectangle 5">
            <a:extLst>
              <a:ext uri="{FF2B5EF4-FFF2-40B4-BE49-F238E27FC236}">
                <a16:creationId xmlns:a16="http://schemas.microsoft.com/office/drawing/2014/main" id="{90D074E3-E898-D642-8B8F-584F12D89F8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AA2DCA9D-CCEF-DF4D-90E7-3FE56116DDEF}"/>
              </a:ext>
            </a:extLst>
          </p:cNvPr>
          <p:cNvPicPr>
            <a:picLocks noChangeAspect="1"/>
          </p:cNvPicPr>
          <p:nvPr/>
        </p:nvPicPr>
        <p:blipFill>
          <a:blip r:embed="rId3"/>
          <a:stretch>
            <a:fillRect/>
          </a:stretch>
        </p:blipFill>
        <p:spPr>
          <a:xfrm>
            <a:off x="4751388" y="1306831"/>
            <a:ext cx="3924300" cy="2896328"/>
          </a:xfrm>
          <a:prstGeom prst="rect">
            <a:avLst/>
          </a:prstGeom>
          <a:ln w="12700">
            <a:solidFill>
              <a:schemeClr val="bg1">
                <a:lumMod val="75000"/>
              </a:schemeClr>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2" name="Rectángulo 1">
            <a:extLst>
              <a:ext uri="{FF2B5EF4-FFF2-40B4-BE49-F238E27FC236}">
                <a16:creationId xmlns:a16="http://schemas.microsoft.com/office/drawing/2014/main" id="{1BB8DE57-E087-0846-9EEB-C9610F6D5C20}"/>
              </a:ext>
            </a:extLst>
          </p:cNvPr>
          <p:cNvSpPr/>
          <p:nvPr/>
        </p:nvSpPr>
        <p:spPr>
          <a:xfrm>
            <a:off x="503238" y="912813"/>
            <a:ext cx="8172450" cy="4321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5">
            <a:extLst>
              <a:ext uri="{FF2B5EF4-FFF2-40B4-BE49-F238E27FC236}">
                <a16:creationId xmlns:a16="http://schemas.microsoft.com/office/drawing/2014/main" id="{292DE719-6A82-7E49-9F13-DF1F0BCC2D8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35DC4506-E11B-3240-9D8C-3B62D285992C}"/>
              </a:ext>
            </a:extLst>
          </p:cNvPr>
          <p:cNvPicPr>
            <a:picLocks noChangeAspect="1"/>
          </p:cNvPicPr>
          <p:nvPr/>
        </p:nvPicPr>
        <p:blipFill>
          <a:blip r:embed="rId3"/>
          <a:stretch>
            <a:fillRect/>
          </a:stretch>
        </p:blipFill>
        <p:spPr>
          <a:xfrm>
            <a:off x="2208460" y="1433121"/>
            <a:ext cx="4727079" cy="328055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31"/>
          <p:cNvSpPr txBox="1"/>
          <p:nvPr/>
        </p:nvSpPr>
        <p:spPr>
          <a:xfrm>
            <a:off x="510069" y="925339"/>
            <a:ext cx="4061931"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chemeClr val="dk1"/>
                </a:solidFill>
                <a:latin typeface="Calibri"/>
                <a:ea typeface="Calibri"/>
                <a:cs typeface="Calibri"/>
                <a:sym typeface="Calibri"/>
              </a:rPr>
              <a:t>IMPORTANTE: SOBRE UNA ORDEN DE COMPRA</a:t>
            </a:r>
            <a:endParaRPr sz="1600" dirty="0">
              <a:solidFill>
                <a:schemeClr val="dk1"/>
              </a:solidFill>
              <a:latin typeface="Calibri"/>
              <a:ea typeface="Calibri"/>
              <a:cs typeface="Calibri"/>
              <a:sym typeface="Calibri"/>
            </a:endParaRPr>
          </a:p>
        </p:txBody>
      </p:sp>
      <p:sp>
        <p:nvSpPr>
          <p:cNvPr id="7" name="Rectangle 5">
            <a:extLst>
              <a:ext uri="{FF2B5EF4-FFF2-40B4-BE49-F238E27FC236}">
                <a16:creationId xmlns:a16="http://schemas.microsoft.com/office/drawing/2014/main" id="{7FD4D386-4688-1641-B042-CB38E928ED0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GESTIÓN DE COMPRAS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Rectángulo redondeado 7">
            <a:extLst>
              <a:ext uri="{FF2B5EF4-FFF2-40B4-BE49-F238E27FC236}">
                <a16:creationId xmlns:a16="http://schemas.microsoft.com/office/drawing/2014/main" id="{10FDDC0E-01FA-FE4A-BA49-C4E784D06C0A}"/>
              </a:ext>
            </a:extLst>
          </p:cNvPr>
          <p:cNvSpPr/>
          <p:nvPr/>
        </p:nvSpPr>
        <p:spPr>
          <a:xfrm>
            <a:off x="5152802" y="1636608"/>
            <a:ext cx="3522885" cy="3392592"/>
          </a:xfrm>
          <a:prstGeom prst="roundRect">
            <a:avLst>
              <a:gd name="adj" fmla="val 3465"/>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s-ES_tradnl" sz="1400" b="1" dirty="0">
                <a:solidFill>
                  <a:schemeClr val="dk1"/>
                </a:solidFill>
                <a:latin typeface="Calibri"/>
                <a:ea typeface="Calibri"/>
                <a:cs typeface="Calibri"/>
                <a:sym typeface="Calibri"/>
              </a:rPr>
              <a:t>Ejemplo de rango de aprobaciones:</a:t>
            </a:r>
            <a:endParaRPr lang="es-ES_tradnl" dirty="0"/>
          </a:p>
          <a:p>
            <a:pPr marL="0" marR="0" lvl="0" indent="0" algn="ctr" rtl="0">
              <a:spcBef>
                <a:spcPts val="0"/>
              </a:spcBef>
              <a:spcAft>
                <a:spcPts val="0"/>
              </a:spcAft>
              <a:buNone/>
            </a:pPr>
            <a:endParaRPr lang="es-ES_tradnl" sz="1400" b="1" dirty="0">
              <a:solidFill>
                <a:schemeClr val="dk1"/>
              </a:solidFill>
              <a:latin typeface="Calibri"/>
              <a:ea typeface="Calibri"/>
              <a:cs typeface="Calibri"/>
              <a:sym typeface="Calibri"/>
            </a:endParaRPr>
          </a:p>
          <a:p>
            <a:pPr marL="0" marR="0" lvl="0" indent="0" algn="ctr" rtl="0">
              <a:spcBef>
                <a:spcPts val="0"/>
              </a:spcBef>
              <a:spcAft>
                <a:spcPts val="0"/>
              </a:spcAft>
              <a:buNone/>
            </a:pPr>
            <a:r>
              <a:rPr lang="es-ES_tradnl" sz="1400" b="1" dirty="0">
                <a:solidFill>
                  <a:schemeClr val="dk1"/>
                </a:solidFill>
                <a:latin typeface="Calibri"/>
                <a:ea typeface="Calibri"/>
                <a:cs typeface="Calibri"/>
                <a:sym typeface="Calibri"/>
              </a:rPr>
              <a:t>Comprador: </a:t>
            </a:r>
            <a:r>
              <a:rPr lang="es-ES_tradnl" sz="1400" dirty="0">
                <a:solidFill>
                  <a:schemeClr val="dk1"/>
                </a:solidFill>
                <a:latin typeface="Calibri"/>
                <a:ea typeface="Calibri"/>
                <a:cs typeface="Calibri"/>
                <a:sym typeface="Calibri"/>
              </a:rPr>
              <a:t>S/1.00 a S/500.00</a:t>
            </a:r>
            <a:endParaRPr lang="es-ES_tradnl" dirty="0"/>
          </a:p>
          <a:p>
            <a:pPr marL="0" marR="0" lvl="0" indent="0" algn="ctr" rtl="0">
              <a:spcBef>
                <a:spcPts val="0"/>
              </a:spcBef>
              <a:spcAft>
                <a:spcPts val="0"/>
              </a:spcAft>
              <a:buNone/>
            </a:pPr>
            <a:r>
              <a:rPr lang="es-ES_tradnl" sz="1400" b="1" dirty="0">
                <a:solidFill>
                  <a:schemeClr val="dk1"/>
                </a:solidFill>
                <a:latin typeface="Calibri"/>
                <a:ea typeface="Calibri"/>
                <a:cs typeface="Calibri"/>
                <a:sym typeface="Calibri"/>
              </a:rPr>
              <a:t>Comprador + Jefe de Compras: </a:t>
            </a:r>
            <a:endParaRPr lang="es-ES_tradnl" dirty="0"/>
          </a:p>
          <a:p>
            <a:pPr marL="0" marR="0" lvl="0" indent="0" algn="ctr" rtl="0">
              <a:spcBef>
                <a:spcPts val="0"/>
              </a:spcBef>
              <a:spcAft>
                <a:spcPts val="0"/>
              </a:spcAft>
              <a:buNone/>
            </a:pPr>
            <a:r>
              <a:rPr lang="es-ES_tradnl" sz="1400" dirty="0">
                <a:solidFill>
                  <a:schemeClr val="dk1"/>
                </a:solidFill>
                <a:latin typeface="Calibri"/>
                <a:ea typeface="Calibri"/>
                <a:cs typeface="Calibri"/>
                <a:sym typeface="Calibri"/>
              </a:rPr>
              <a:t>S/501 a S/5000</a:t>
            </a:r>
            <a:endParaRPr lang="es-ES_tradnl" dirty="0"/>
          </a:p>
          <a:p>
            <a:pPr marL="0" marR="0" lvl="0" indent="0" algn="ctr" rtl="0">
              <a:spcBef>
                <a:spcPts val="0"/>
              </a:spcBef>
              <a:spcAft>
                <a:spcPts val="0"/>
              </a:spcAft>
              <a:buNone/>
            </a:pPr>
            <a:r>
              <a:rPr lang="es-ES_tradnl" sz="1400" b="1" dirty="0">
                <a:solidFill>
                  <a:schemeClr val="dk1"/>
                </a:solidFill>
                <a:latin typeface="Calibri"/>
                <a:ea typeface="Calibri"/>
                <a:cs typeface="Calibri"/>
                <a:sym typeface="Calibri"/>
              </a:rPr>
              <a:t>Comprador + Jefe de Compras + Gerente </a:t>
            </a:r>
            <a:br>
              <a:rPr lang="es-ES_tradnl" sz="1400" b="1" dirty="0">
                <a:solidFill>
                  <a:schemeClr val="dk1"/>
                </a:solidFill>
                <a:latin typeface="Calibri"/>
                <a:ea typeface="Calibri"/>
                <a:cs typeface="Calibri"/>
                <a:sym typeface="Calibri"/>
              </a:rPr>
            </a:br>
            <a:r>
              <a:rPr lang="es-ES_tradnl" sz="1400" b="1" dirty="0">
                <a:solidFill>
                  <a:schemeClr val="dk1"/>
                </a:solidFill>
                <a:latin typeface="Calibri"/>
                <a:ea typeface="Calibri"/>
                <a:cs typeface="Calibri"/>
                <a:sym typeface="Calibri"/>
              </a:rPr>
              <a:t>de Logística:</a:t>
            </a:r>
            <a:endParaRPr lang="es-ES_tradnl" dirty="0"/>
          </a:p>
          <a:p>
            <a:pPr marL="0" marR="0" lvl="0" indent="0" algn="ctr" rtl="0">
              <a:spcBef>
                <a:spcPts val="0"/>
              </a:spcBef>
              <a:spcAft>
                <a:spcPts val="0"/>
              </a:spcAft>
              <a:buNone/>
            </a:pPr>
            <a:r>
              <a:rPr lang="es-ES_tradnl" sz="1400" dirty="0">
                <a:solidFill>
                  <a:schemeClr val="dk1"/>
                </a:solidFill>
                <a:latin typeface="Calibri"/>
                <a:ea typeface="Calibri"/>
                <a:cs typeface="Calibri"/>
                <a:sym typeface="Calibri"/>
              </a:rPr>
              <a:t> S/5001 a S/30,000</a:t>
            </a:r>
            <a:endParaRPr lang="es-ES_tradnl" dirty="0"/>
          </a:p>
          <a:p>
            <a:pPr marL="0" marR="0" lvl="0" indent="0" algn="l" rtl="0">
              <a:spcBef>
                <a:spcPts val="0"/>
              </a:spcBef>
              <a:spcAft>
                <a:spcPts val="0"/>
              </a:spcAft>
              <a:buNone/>
            </a:pPr>
            <a:endParaRPr lang="es-ES_tradnl" sz="1400" dirty="0">
              <a:solidFill>
                <a:schemeClr val="dk1"/>
              </a:solidFill>
              <a:latin typeface="Calibri"/>
              <a:ea typeface="Calibri"/>
              <a:cs typeface="Calibri"/>
              <a:sym typeface="Calibri"/>
            </a:endParaRPr>
          </a:p>
          <a:p>
            <a:pPr marL="90488" marR="0" lvl="0" indent="0" algn="ctr" rtl="0">
              <a:spcBef>
                <a:spcPts val="0"/>
              </a:spcBef>
              <a:spcAft>
                <a:spcPts val="0"/>
              </a:spcAft>
              <a:buNone/>
            </a:pPr>
            <a:r>
              <a:rPr lang="es-ES_tradnl" sz="1400" dirty="0">
                <a:solidFill>
                  <a:schemeClr val="dk1"/>
                </a:solidFill>
                <a:latin typeface="Calibri"/>
                <a:ea typeface="Calibri"/>
                <a:cs typeface="Calibri"/>
                <a:sym typeface="Calibri"/>
              </a:rPr>
              <a:t>Dependiendo del importe de la orden, esta</a:t>
            </a:r>
            <a:br>
              <a:rPr lang="es-ES_tradnl" sz="1400" dirty="0">
                <a:solidFill>
                  <a:schemeClr val="dk1"/>
                </a:solidFill>
                <a:latin typeface="Calibri"/>
                <a:ea typeface="Calibri"/>
                <a:cs typeface="Calibri"/>
                <a:sym typeface="Calibri"/>
              </a:rPr>
            </a:br>
            <a:r>
              <a:rPr lang="es-ES_tradnl" sz="1400" dirty="0">
                <a:solidFill>
                  <a:schemeClr val="dk1"/>
                </a:solidFill>
                <a:latin typeface="Calibri"/>
                <a:ea typeface="Calibri"/>
                <a:cs typeface="Calibri"/>
                <a:sym typeface="Calibri"/>
              </a:rPr>
              <a:t>será aprobada por quién corresponda, cada empresa tiene la libertad de tener el</a:t>
            </a:r>
            <a:br>
              <a:rPr lang="es-ES_tradnl" sz="1400" dirty="0">
                <a:solidFill>
                  <a:schemeClr val="dk1"/>
                </a:solidFill>
                <a:latin typeface="Calibri"/>
                <a:ea typeface="Calibri"/>
                <a:cs typeface="Calibri"/>
                <a:sym typeface="Calibri"/>
              </a:rPr>
            </a:br>
            <a:r>
              <a:rPr lang="es-ES_tradnl" sz="1400" dirty="0">
                <a:solidFill>
                  <a:schemeClr val="dk1"/>
                </a:solidFill>
                <a:latin typeface="Calibri"/>
                <a:ea typeface="Calibri"/>
                <a:cs typeface="Calibri"/>
                <a:sym typeface="Calibri"/>
              </a:rPr>
              <a:t>rango de aprobaciones que considere conveniente.</a:t>
            </a:r>
            <a:endParaRPr lang="es-ES_tradnl" dirty="0"/>
          </a:p>
        </p:txBody>
      </p:sp>
      <p:sp>
        <p:nvSpPr>
          <p:cNvPr id="9" name="Rectángulo redondeado 8">
            <a:extLst>
              <a:ext uri="{FF2B5EF4-FFF2-40B4-BE49-F238E27FC236}">
                <a16:creationId xmlns:a16="http://schemas.microsoft.com/office/drawing/2014/main" id="{E92B5F2E-530B-8140-A33E-3838FC98DA0E}"/>
              </a:ext>
            </a:extLst>
          </p:cNvPr>
          <p:cNvSpPr/>
          <p:nvPr/>
        </p:nvSpPr>
        <p:spPr>
          <a:xfrm>
            <a:off x="684213" y="1659468"/>
            <a:ext cx="4317556" cy="3369732"/>
          </a:xfrm>
          <a:prstGeom prst="roundRect">
            <a:avLst>
              <a:gd name="adj" fmla="val 3583"/>
            </a:avLst>
          </a:prstGeom>
          <a:solidFill>
            <a:srgbClr val="FCC8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36000" rtlCol="0" anchor="t"/>
          <a:lstStyle/>
          <a:p>
            <a:pPr marL="317500" marR="0" lvl="0" indent="-133350" algn="l" rtl="0">
              <a:spcBef>
                <a:spcPts val="240"/>
              </a:spcBef>
              <a:spcAft>
                <a:spcPts val="600"/>
              </a:spcAft>
              <a:buClr>
                <a:srgbClr val="EE4639"/>
              </a:buClr>
              <a:buSzPct val="100000"/>
              <a:buFont typeface="Arial"/>
              <a:buChar char="•"/>
            </a:pPr>
            <a:r>
              <a:rPr lang="es-ES_tradnl" sz="1300" dirty="0">
                <a:solidFill>
                  <a:schemeClr val="dk1"/>
                </a:solidFill>
                <a:latin typeface="Calibri"/>
                <a:ea typeface="Calibri"/>
                <a:cs typeface="Calibri"/>
                <a:sym typeface="Calibri"/>
              </a:rPr>
              <a:t>Luego de evaluar las ofertas, se decide a favor de qué proveedor se emitirá la orden de compra.</a:t>
            </a:r>
          </a:p>
          <a:p>
            <a:pPr marL="317500" marR="0" lvl="0" indent="-133350" algn="l" rtl="0">
              <a:spcBef>
                <a:spcPts val="240"/>
              </a:spcBef>
              <a:spcAft>
                <a:spcPts val="600"/>
              </a:spcAft>
              <a:buClr>
                <a:srgbClr val="EE4639"/>
              </a:buClr>
              <a:buSzPct val="100000"/>
              <a:buFont typeface="Arial"/>
              <a:buChar char="•"/>
            </a:pPr>
            <a:r>
              <a:rPr lang="es-ES_tradnl" sz="1300" dirty="0">
                <a:solidFill>
                  <a:schemeClr val="dk1"/>
                </a:solidFill>
                <a:latin typeface="Calibri"/>
                <a:ea typeface="Calibri"/>
                <a:cs typeface="Calibri"/>
                <a:sym typeface="Calibri"/>
              </a:rPr>
              <a:t>La orden de compra debe estar sustentada con la evaluación de ofertas y con un comentario por parte del comprador sobre porqué se emitió la orden a favor del proveedor seleccionado.</a:t>
            </a:r>
          </a:p>
          <a:p>
            <a:pPr marL="317500" marR="0" lvl="0" indent="-133350" algn="l" rtl="0">
              <a:spcBef>
                <a:spcPts val="240"/>
              </a:spcBef>
              <a:spcAft>
                <a:spcPts val="600"/>
              </a:spcAft>
              <a:buClr>
                <a:srgbClr val="EE4639"/>
              </a:buClr>
              <a:buSzPct val="100000"/>
              <a:buFont typeface="Arial"/>
              <a:buChar char="•"/>
            </a:pPr>
            <a:r>
              <a:rPr lang="es-ES_tradnl" sz="1300" dirty="0">
                <a:solidFill>
                  <a:schemeClr val="dk1"/>
                </a:solidFill>
                <a:latin typeface="Calibri"/>
                <a:ea typeface="Calibri"/>
                <a:cs typeface="Calibri"/>
                <a:sym typeface="Calibri"/>
              </a:rPr>
              <a:t>Las condiciones de la orden responden a lo acordado entre empresa y proveedor.</a:t>
            </a:r>
          </a:p>
          <a:p>
            <a:pPr marL="317500" marR="0" lvl="0" indent="-133350" algn="l" rtl="0">
              <a:spcBef>
                <a:spcPts val="240"/>
              </a:spcBef>
              <a:spcAft>
                <a:spcPts val="600"/>
              </a:spcAft>
              <a:buClr>
                <a:srgbClr val="EE4639"/>
              </a:buClr>
              <a:buSzPct val="100000"/>
              <a:buFont typeface="Arial"/>
              <a:buChar char="•"/>
            </a:pPr>
            <a:r>
              <a:rPr lang="es-ES_tradnl" sz="1300" dirty="0">
                <a:solidFill>
                  <a:schemeClr val="dk1"/>
                </a:solidFill>
                <a:latin typeface="Calibri"/>
                <a:ea typeface="Calibri"/>
                <a:cs typeface="Calibri"/>
                <a:sym typeface="Calibri"/>
              </a:rPr>
              <a:t>Normalmente existe un rango de aprobaciones</a:t>
            </a:r>
            <a:br>
              <a:rPr lang="es-ES_tradnl" sz="1300" dirty="0">
                <a:solidFill>
                  <a:schemeClr val="dk1"/>
                </a:solidFill>
                <a:latin typeface="Calibri"/>
                <a:ea typeface="Calibri"/>
                <a:cs typeface="Calibri"/>
                <a:sym typeface="Calibri"/>
              </a:rPr>
            </a:br>
            <a:r>
              <a:rPr lang="es-ES_tradnl" sz="1300" dirty="0">
                <a:solidFill>
                  <a:schemeClr val="dk1"/>
                </a:solidFill>
                <a:latin typeface="Calibri"/>
                <a:ea typeface="Calibri"/>
                <a:cs typeface="Calibri"/>
                <a:sym typeface="Calibri"/>
              </a:rPr>
              <a:t>para las O/C.</a:t>
            </a:r>
            <a:endParaRPr lang="es-ES_tradnl" sz="1300" dirty="0"/>
          </a:p>
          <a:p>
            <a:pPr marL="317500" marR="0" lvl="0" indent="-133350" algn="l" rtl="0">
              <a:spcBef>
                <a:spcPts val="240"/>
              </a:spcBef>
              <a:spcAft>
                <a:spcPts val="600"/>
              </a:spcAft>
              <a:buClr>
                <a:srgbClr val="EE4639"/>
              </a:buClr>
              <a:buSzPct val="100000"/>
              <a:buFont typeface="Arial"/>
              <a:buChar char="•"/>
            </a:pPr>
            <a:r>
              <a:rPr lang="es-ES_tradnl" sz="1300" dirty="0">
                <a:solidFill>
                  <a:schemeClr val="dk1"/>
                </a:solidFill>
                <a:latin typeface="Calibri"/>
                <a:ea typeface="Calibri"/>
                <a:cs typeface="Calibri"/>
                <a:sym typeface="Calibri"/>
              </a:rPr>
              <a:t>No todos los formatos de órdenes de compra son iguales, cada empresa puede utilizar un formato diferente.</a:t>
            </a:r>
            <a:endParaRPr lang="es-ES_tradnl" sz="1300" dirty="0"/>
          </a:p>
        </p:txBody>
      </p:sp>
      <p:grpSp>
        <p:nvGrpSpPr>
          <p:cNvPr id="12" name="Grupo 11">
            <a:extLst>
              <a:ext uri="{FF2B5EF4-FFF2-40B4-BE49-F238E27FC236}">
                <a16:creationId xmlns:a16="http://schemas.microsoft.com/office/drawing/2014/main" id="{965E7DFE-D5BF-B541-AE07-4447423D3AA4}"/>
              </a:ext>
            </a:extLst>
          </p:cNvPr>
          <p:cNvGrpSpPr/>
          <p:nvPr/>
        </p:nvGrpSpPr>
        <p:grpSpPr>
          <a:xfrm>
            <a:off x="2560091" y="1236599"/>
            <a:ext cx="565800" cy="565800"/>
            <a:chOff x="4853965" y="3710094"/>
            <a:chExt cx="1107996" cy="1107996"/>
          </a:xfrm>
        </p:grpSpPr>
        <p:sp>
          <p:nvSpPr>
            <p:cNvPr id="13" name="Rectángulo redondeado 12">
              <a:extLst>
                <a:ext uri="{FF2B5EF4-FFF2-40B4-BE49-F238E27FC236}">
                  <a16:creationId xmlns:a16="http://schemas.microsoft.com/office/drawing/2014/main" id="{3D0014AF-ACF9-0B4C-A9B2-E0EEAEB5ABFA}"/>
                </a:ext>
              </a:extLst>
            </p:cNvPr>
            <p:cNvSpPr/>
            <p:nvPr/>
          </p:nvSpPr>
          <p:spPr>
            <a:xfrm>
              <a:off x="4853965" y="3710094"/>
              <a:ext cx="1107996" cy="1107996"/>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4" name="Imagen 13">
              <a:extLst>
                <a:ext uri="{FF2B5EF4-FFF2-40B4-BE49-F238E27FC236}">
                  <a16:creationId xmlns:a16="http://schemas.microsoft.com/office/drawing/2014/main" id="{F870CF4C-DBC4-5D41-8E73-5282818B0A41}"/>
                </a:ext>
              </a:extLst>
            </p:cNvPr>
            <p:cNvPicPr>
              <a:picLocks noChangeAspect="1"/>
            </p:cNvPicPr>
            <p:nvPr/>
          </p:nvPicPr>
          <p:blipFill>
            <a:blip r:embed="rId3"/>
            <a:stretch>
              <a:fillRect/>
            </a:stretch>
          </p:blipFill>
          <p:spPr>
            <a:xfrm>
              <a:off x="5003457" y="3903491"/>
              <a:ext cx="793839" cy="698196"/>
            </a:xfrm>
            <a:prstGeom prst="rect">
              <a:avLst/>
            </a:prstGeom>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 name="Rectángulo 3">
            <a:extLst>
              <a:ext uri="{FF2B5EF4-FFF2-40B4-BE49-F238E27FC236}">
                <a16:creationId xmlns:a16="http://schemas.microsoft.com/office/drawing/2014/main" id="{341C41CC-1F99-BE4F-A223-31736BC20498}"/>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AF724EAA-2A0E-3E4E-9A3D-7911A203E1B9}"/>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DESARROLLO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PROVEEDORES</a:t>
            </a:r>
          </a:p>
        </p:txBody>
      </p:sp>
      <p:pic>
        <p:nvPicPr>
          <p:cNvPr id="6" name="Imagen 5">
            <a:extLst>
              <a:ext uri="{FF2B5EF4-FFF2-40B4-BE49-F238E27FC236}">
                <a16:creationId xmlns:a16="http://schemas.microsoft.com/office/drawing/2014/main" id="{42362D8E-165D-914A-8EB0-4687A7CFE141}"/>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3"/>
          <p:cNvSpPr txBox="1"/>
          <p:nvPr/>
        </p:nvSpPr>
        <p:spPr>
          <a:xfrm>
            <a:off x="510069" y="925339"/>
            <a:ext cx="8165619" cy="1969770"/>
          </a:xfrm>
          <a:prstGeom prst="rect">
            <a:avLst/>
          </a:prstGeom>
          <a:noFill/>
          <a:ln>
            <a:noFill/>
          </a:ln>
        </p:spPr>
        <p:txBody>
          <a:bodyPr spcFirstLastPara="1" wrap="square" lIns="0" tIns="0" rIns="0" bIns="0" anchor="t" anchorCtr="0">
            <a:spAutoFit/>
          </a:bodyPr>
          <a:lstStyle/>
          <a:p>
            <a:pPr marL="185738" marR="0" lvl="0" indent="-174625" algn="l" rtl="0">
              <a:spcBef>
                <a:spcPts val="0"/>
              </a:spcBef>
              <a:spcAft>
                <a:spcPts val="0"/>
              </a:spcAft>
              <a:buClr>
                <a:srgbClr val="7150A0"/>
              </a:buClr>
              <a:buSzPts val="1600"/>
              <a:buFont typeface="Arial"/>
              <a:buChar char="•"/>
            </a:pPr>
            <a:r>
              <a:rPr lang="es-ES_tradnl" sz="1600" b="1" dirty="0">
                <a:solidFill>
                  <a:srgbClr val="7150A0"/>
                </a:solidFill>
                <a:latin typeface="Calibri"/>
                <a:ea typeface="Calibri"/>
                <a:cs typeface="Calibri"/>
                <a:sym typeface="Calibri"/>
              </a:rPr>
              <a:t>Son las actividades estratégicas realizadas por la empresa para mejorar el desempeño de un proveedor específico. </a:t>
            </a:r>
            <a:r>
              <a:rPr lang="es-ES_tradnl" sz="1600" dirty="0">
                <a:solidFill>
                  <a:schemeClr val="dk1"/>
                </a:solidFill>
                <a:latin typeface="Calibri"/>
                <a:ea typeface="Calibri"/>
                <a:cs typeface="Calibri"/>
                <a:sym typeface="Calibri"/>
              </a:rPr>
              <a:t>Con la finalidad de incrementar la capacidad, mejorar su sistema de calidad, optimizar sus costos, apoyarlo en la fabricación de un nuevo producto, entre otros.</a:t>
            </a:r>
            <a:endParaRPr lang="es-ES_tradnl" dirty="0"/>
          </a:p>
          <a:p>
            <a:pPr marL="185738" marR="0" lvl="0" indent="-73025" algn="l" rtl="0">
              <a:spcBef>
                <a:spcPts val="0"/>
              </a:spcBef>
              <a:spcAft>
                <a:spcPts val="0"/>
              </a:spcAft>
              <a:buClr>
                <a:srgbClr val="7150A0"/>
              </a:buClr>
              <a:buSzPts val="1600"/>
              <a:buFont typeface="Arial"/>
              <a:buNone/>
            </a:pP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rgbClr val="7150A0"/>
              </a:buClr>
              <a:buSzPts val="1600"/>
              <a:buFont typeface="Arial"/>
              <a:buChar char="•"/>
            </a:pPr>
            <a:r>
              <a:rPr lang="es-ES_tradnl" sz="1600" b="1" dirty="0">
                <a:solidFill>
                  <a:srgbClr val="7150A0"/>
                </a:solidFill>
                <a:latin typeface="Calibri"/>
                <a:ea typeface="Calibri"/>
                <a:cs typeface="Calibri"/>
                <a:sym typeface="Calibri"/>
              </a:rPr>
              <a:t>Se pone en práctica mediante auditorías, </a:t>
            </a:r>
            <a:r>
              <a:rPr lang="es-ES_tradnl" sz="1600" dirty="0">
                <a:solidFill>
                  <a:schemeClr val="dk1"/>
                </a:solidFill>
                <a:latin typeface="Calibri"/>
                <a:ea typeface="Calibri"/>
                <a:cs typeface="Calibri"/>
                <a:sym typeface="Calibri"/>
              </a:rPr>
              <a:t>proyectos en conjunto, capacitaciones y asesorías.</a:t>
            </a:r>
            <a:endParaRPr lang="es-ES_tradnl" dirty="0"/>
          </a:p>
          <a:p>
            <a:pPr marL="185738" marR="0" lvl="0" indent="-73025" algn="l" rtl="0">
              <a:spcBef>
                <a:spcPts val="0"/>
              </a:spcBef>
              <a:spcAft>
                <a:spcPts val="0"/>
              </a:spcAft>
              <a:buClr>
                <a:srgbClr val="7150A0"/>
              </a:buClr>
              <a:buSzPts val="1600"/>
              <a:buFont typeface="Arial"/>
              <a:buNone/>
            </a:pP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rgbClr val="7150A0"/>
              </a:buClr>
              <a:buSzPts val="1600"/>
              <a:buFont typeface="Arial"/>
              <a:buChar char="•"/>
            </a:pPr>
            <a:r>
              <a:rPr lang="es-ES_tradnl" sz="1600" b="1" dirty="0">
                <a:solidFill>
                  <a:srgbClr val="7150A0"/>
                </a:solidFill>
                <a:latin typeface="Calibri"/>
                <a:ea typeface="Calibri"/>
                <a:cs typeface="Calibri"/>
                <a:sym typeface="Calibri"/>
              </a:rPr>
              <a:t>Es recomendable tener dos proveedores </a:t>
            </a:r>
            <a:r>
              <a:rPr lang="es-ES_tradnl" sz="1600" dirty="0">
                <a:solidFill>
                  <a:schemeClr val="dk1"/>
                </a:solidFill>
                <a:latin typeface="Calibri"/>
                <a:ea typeface="Calibri"/>
                <a:cs typeface="Calibri"/>
                <a:sym typeface="Calibri"/>
              </a:rPr>
              <a:t>para un determinado material e ir desarrollando un tercer proveedor en caso falle uno de los dos primeros. </a:t>
            </a:r>
            <a:endParaRPr lang="es-ES_tradnl" dirty="0"/>
          </a:p>
        </p:txBody>
      </p:sp>
      <p:sp>
        <p:nvSpPr>
          <p:cNvPr id="4" name="Rectangle 5">
            <a:extLst>
              <a:ext uri="{FF2B5EF4-FFF2-40B4-BE49-F238E27FC236}">
                <a16:creationId xmlns:a16="http://schemas.microsoft.com/office/drawing/2014/main" id="{2B5B76A8-9706-914E-A468-AF6450F46BD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DESARROLLO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2" name="Rectángulo 1">
            <a:extLst>
              <a:ext uri="{FF2B5EF4-FFF2-40B4-BE49-F238E27FC236}">
                <a16:creationId xmlns:a16="http://schemas.microsoft.com/office/drawing/2014/main" id="{2979BDFA-B722-DC4E-B296-1CB10ADC2131}"/>
              </a:ext>
            </a:extLst>
          </p:cNvPr>
          <p:cNvSpPr/>
          <p:nvPr/>
        </p:nvSpPr>
        <p:spPr>
          <a:xfrm>
            <a:off x="1448820" y="1614422"/>
            <a:ext cx="2937355" cy="1595757"/>
          </a:xfrm>
          <a:prstGeom prst="rect">
            <a:avLst/>
          </a:prstGeom>
          <a:solidFill>
            <a:srgbClr val="020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1" name="Google Shape;441;p34"/>
          <p:cNvSpPr txBox="1"/>
          <p:nvPr/>
        </p:nvSpPr>
        <p:spPr>
          <a:xfrm>
            <a:off x="510069" y="925339"/>
            <a:ext cx="8165619" cy="523220"/>
          </a:xfrm>
          <a:prstGeom prst="rect">
            <a:avLst/>
          </a:prstGeom>
          <a:noFill/>
          <a:ln>
            <a:noFill/>
          </a:ln>
        </p:spPr>
        <p:txBody>
          <a:bodyPr spcFirstLastPara="1" wrap="square" lIns="0" tIns="0" rIns="0" bIns="0" anchor="t" anchorCtr="0">
            <a:spAutoFit/>
          </a:bodyPr>
          <a:lstStyle/>
          <a:p>
            <a:pPr marL="11113" marR="0" lvl="0" indent="0" algn="l" rtl="0">
              <a:spcBef>
                <a:spcPts val="0"/>
              </a:spcBef>
              <a:spcAft>
                <a:spcPts val="0"/>
              </a:spcAft>
              <a:buNone/>
            </a:pPr>
            <a:r>
              <a:rPr lang="en-US" sz="1600" b="1" dirty="0">
                <a:solidFill>
                  <a:schemeClr val="dk1"/>
                </a:solidFill>
                <a:latin typeface="Calibri"/>
                <a:ea typeface="Calibri"/>
                <a:cs typeface="Calibri"/>
                <a:sym typeface="Calibri"/>
              </a:rPr>
              <a:t>DESARROLLO DE PROVEEDORES</a:t>
            </a:r>
          </a:p>
          <a:p>
            <a:pPr marL="11113"/>
            <a:r>
              <a:rPr lang="es-ES" sz="1700" b="1" dirty="0">
                <a:solidFill>
                  <a:srgbClr val="EE4639"/>
                </a:solidFill>
                <a:latin typeface="Graphik Bold" panose="020B0503030202060203" pitchFamily="34" charset="77"/>
                <a:cs typeface="Calibri" charset="0"/>
              </a:rPr>
              <a:t>+</a:t>
            </a:r>
            <a:r>
              <a:rPr lang="es-ES" sz="1600" b="1" dirty="0">
                <a:solidFill>
                  <a:srgbClr val="EE4639"/>
                </a:solidFill>
                <a:latin typeface="Graphik Bold" panose="020B0503030202060203" pitchFamily="34" charset="77"/>
                <a:cs typeface="Calibri" charset="0"/>
              </a:rPr>
              <a:t> </a:t>
            </a:r>
            <a:r>
              <a:rPr lang="es-ES" sz="1800" b="1" dirty="0">
                <a:solidFill>
                  <a:srgbClr val="EE4639"/>
                </a:solidFill>
                <a:latin typeface="Calibri"/>
                <a:ea typeface="Calibri"/>
                <a:cs typeface="Calibri"/>
                <a:sym typeface="Calibri"/>
              </a:rPr>
              <a:t>CASO: TELEFÓNICA</a:t>
            </a:r>
            <a:endParaRPr sz="1800" dirty="0">
              <a:solidFill>
                <a:schemeClr val="dk1"/>
              </a:solidFill>
              <a:latin typeface="Calibri"/>
              <a:ea typeface="Calibri"/>
              <a:cs typeface="Calibri"/>
              <a:sym typeface="Calibri"/>
            </a:endParaRPr>
          </a:p>
        </p:txBody>
      </p:sp>
      <p:pic>
        <p:nvPicPr>
          <p:cNvPr id="445" name="Google Shape;445;p34" descr="http://telecomperu.org/wp-content/uploads/2008/06/trio-telefonica.jpg"/>
          <p:cNvPicPr preferRelativeResize="0"/>
          <p:nvPr/>
        </p:nvPicPr>
        <p:blipFill rotWithShape="1">
          <a:blip r:embed="rId3">
            <a:alphaModFix/>
          </a:blip>
          <a:srcRect/>
          <a:stretch/>
        </p:blipFill>
        <p:spPr>
          <a:xfrm>
            <a:off x="4963535" y="2007561"/>
            <a:ext cx="2536209" cy="846571"/>
          </a:xfrm>
          <a:prstGeom prst="rect">
            <a:avLst/>
          </a:prstGeom>
          <a:noFill/>
          <a:ln>
            <a:noFill/>
          </a:ln>
        </p:spPr>
      </p:pic>
      <p:sp>
        <p:nvSpPr>
          <p:cNvPr id="8" name="Rectangle 5">
            <a:extLst>
              <a:ext uri="{FF2B5EF4-FFF2-40B4-BE49-F238E27FC236}">
                <a16:creationId xmlns:a16="http://schemas.microsoft.com/office/drawing/2014/main" id="{2130888D-76B0-2449-BD08-894A514E854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DESARROLLO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0" name="Conector recto de flecha 9">
            <a:extLst>
              <a:ext uri="{FF2B5EF4-FFF2-40B4-BE49-F238E27FC236}">
                <a16:creationId xmlns:a16="http://schemas.microsoft.com/office/drawing/2014/main" id="{90FB9C09-D041-AA4F-ADA4-238BEE9CEDF8}"/>
              </a:ext>
            </a:extLst>
          </p:cNvPr>
          <p:cNvCxnSpPr/>
          <p:nvPr/>
        </p:nvCxnSpPr>
        <p:spPr>
          <a:xfrm flipH="1">
            <a:off x="2892565" y="2863534"/>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3 Tabla">
            <a:extLst>
              <a:ext uri="{FF2B5EF4-FFF2-40B4-BE49-F238E27FC236}">
                <a16:creationId xmlns:a16="http://schemas.microsoft.com/office/drawing/2014/main" id="{5AD50E7D-1736-F14C-A467-ACA233A61B5F}"/>
              </a:ext>
            </a:extLst>
          </p:cNvPr>
          <p:cNvGraphicFramePr>
            <a:graphicFrameLocks noGrp="1"/>
          </p:cNvGraphicFramePr>
          <p:nvPr>
            <p:extLst>
              <p:ext uri="{D42A27DB-BD31-4B8C-83A1-F6EECF244321}">
                <p14:modId xmlns:p14="http://schemas.microsoft.com/office/powerpoint/2010/main" val="1133391889"/>
              </p:ext>
            </p:extLst>
          </p:nvPr>
        </p:nvGraphicFramePr>
        <p:xfrm>
          <a:off x="1448820" y="3210180"/>
          <a:ext cx="2937355" cy="1758632"/>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251040">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ANTES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4639"/>
                    </a:solidFill>
                  </a:tcPr>
                </a:tc>
                <a:extLst>
                  <a:ext uri="{0D108BD9-81ED-4DB2-BD59-A6C34878D82A}">
                    <a16:rowId xmlns:a16="http://schemas.microsoft.com/office/drawing/2014/main" val="10000"/>
                  </a:ext>
                </a:extLst>
              </a:tr>
              <a:tr h="1507592">
                <a:tc>
                  <a:txBody>
                    <a:bodyPr/>
                    <a:lstStyle/>
                    <a:p>
                      <a:pPr marL="182563" marR="0" lvl="0" indent="-182563" algn="l" rtl="0">
                        <a:spcBef>
                          <a:spcPts val="320"/>
                        </a:spcBef>
                        <a:spcAft>
                          <a:spcPts val="0"/>
                        </a:spcAft>
                        <a:buClr>
                          <a:srgbClr val="EE4639"/>
                        </a:buClr>
                        <a:buSzPct val="100000"/>
                        <a:buFont typeface="Arial"/>
                        <a:buChar char="•"/>
                      </a:pPr>
                      <a:r>
                        <a:rPr lang="es-ES_tradnl" sz="1400" b="0" noProof="0" dirty="0">
                          <a:solidFill>
                            <a:srgbClr val="EE4639"/>
                          </a:solidFill>
                          <a:latin typeface="Calibri" panose="020F0502020204030204" pitchFamily="34" charset="0"/>
                          <a:ea typeface="Calibri"/>
                          <a:cs typeface="Calibri" panose="020F0502020204030204" pitchFamily="34" charset="0"/>
                          <a:sym typeface="Calibri"/>
                        </a:rPr>
                        <a:t>Proveedores extranjeros.</a:t>
                      </a:r>
                      <a:endParaRPr lang="es-ES_tradnl" sz="1400" b="0" noProof="0" dirty="0">
                        <a:solidFill>
                          <a:srgbClr val="EE4639"/>
                        </a:solidFill>
                        <a:latin typeface="Calibri" panose="020F0502020204030204" pitchFamily="34" charset="0"/>
                        <a:cs typeface="Calibri" panose="020F0502020204030204" pitchFamily="34" charset="0"/>
                      </a:endParaRPr>
                    </a:p>
                    <a:p>
                      <a:pPr marL="182563" marR="0" lvl="0" indent="-182563" algn="l" rtl="0">
                        <a:spcBef>
                          <a:spcPts val="320"/>
                        </a:spcBef>
                        <a:spcAft>
                          <a:spcPts val="0"/>
                        </a:spcAft>
                        <a:buClr>
                          <a:srgbClr val="EE4639"/>
                        </a:buClr>
                        <a:buSzPct val="100000"/>
                        <a:buFont typeface="Arial"/>
                        <a:buChar char="•"/>
                      </a:pPr>
                      <a:r>
                        <a:rPr lang="es-ES_tradnl" sz="1400" b="0" noProof="0" dirty="0">
                          <a:solidFill>
                            <a:srgbClr val="EE4639"/>
                          </a:solidFill>
                          <a:latin typeface="Calibri" panose="020F0502020204030204" pitchFamily="34" charset="0"/>
                          <a:ea typeface="Calibri"/>
                          <a:cs typeface="Calibri" panose="020F0502020204030204" pitchFamily="34" charset="0"/>
                          <a:sym typeface="Calibri"/>
                        </a:rPr>
                        <a:t>Tiempos de entrega largos.</a:t>
                      </a:r>
                      <a:endParaRPr lang="es-ES_tradnl" sz="1400" b="0" noProof="0" dirty="0">
                        <a:solidFill>
                          <a:srgbClr val="EE4639"/>
                        </a:solidFill>
                        <a:latin typeface="Calibri" panose="020F0502020204030204" pitchFamily="34" charset="0"/>
                        <a:cs typeface="Calibri" panose="020F0502020204030204" pitchFamily="34" charset="0"/>
                      </a:endParaRPr>
                    </a:p>
                    <a:p>
                      <a:pPr marL="182563" marR="0" lvl="0" indent="-182563" algn="l" rtl="0">
                        <a:spcBef>
                          <a:spcPts val="320"/>
                        </a:spcBef>
                        <a:spcAft>
                          <a:spcPts val="0"/>
                        </a:spcAft>
                        <a:buClr>
                          <a:srgbClr val="EE4639"/>
                        </a:buClr>
                        <a:buSzPct val="100000"/>
                        <a:buFont typeface="Arial"/>
                        <a:buChar char="•"/>
                      </a:pPr>
                      <a:r>
                        <a:rPr lang="es-ES_tradnl" sz="1400" b="0" noProof="0" dirty="0">
                          <a:solidFill>
                            <a:srgbClr val="EE4639"/>
                          </a:solidFill>
                          <a:latin typeface="Calibri" panose="020F0502020204030204" pitchFamily="34" charset="0"/>
                          <a:ea typeface="Calibri"/>
                          <a:cs typeface="Calibri" panose="020F0502020204030204" pitchFamily="34" charset="0"/>
                          <a:sym typeface="Calibri"/>
                        </a:rPr>
                        <a:t>Poca flexibilidad.</a:t>
                      </a:r>
                      <a:endParaRPr lang="es-ES_tradnl" sz="1400" b="0" noProof="0" dirty="0">
                        <a:solidFill>
                          <a:srgbClr val="EE4639"/>
                        </a:solidFill>
                        <a:latin typeface="Calibri" panose="020F0502020204030204" pitchFamily="34" charset="0"/>
                        <a:cs typeface="Calibri" panose="020F0502020204030204" pitchFamily="34" charset="0"/>
                      </a:endParaRPr>
                    </a:p>
                    <a:p>
                      <a:pPr marL="182563" marR="0" lvl="0" indent="-182563" algn="l" rtl="0">
                        <a:spcBef>
                          <a:spcPts val="320"/>
                        </a:spcBef>
                        <a:spcAft>
                          <a:spcPts val="0"/>
                        </a:spcAft>
                        <a:buClr>
                          <a:srgbClr val="EE4639"/>
                        </a:buClr>
                        <a:buSzPct val="100000"/>
                        <a:buFont typeface="Arial"/>
                        <a:buChar char="•"/>
                      </a:pPr>
                      <a:r>
                        <a:rPr lang="es-ES_tradnl" sz="1400" b="0" noProof="0" dirty="0">
                          <a:solidFill>
                            <a:srgbClr val="EE4639"/>
                          </a:solidFill>
                          <a:latin typeface="Calibri" panose="020F0502020204030204" pitchFamily="34" charset="0"/>
                          <a:ea typeface="Calibri"/>
                          <a:cs typeface="Calibri" panose="020F0502020204030204" pitchFamily="34" charset="0"/>
                          <a:sym typeface="Calibri"/>
                        </a:rPr>
                        <a:t>Dificultad para desarrollar nuevos productos y lanzar promociones.</a:t>
                      </a:r>
                      <a:endParaRPr lang="es-ES_tradnl" sz="1400" b="0" i="1" noProof="0" dirty="0">
                        <a:solidFill>
                          <a:srgbClr val="EE4639"/>
                        </a:solidFill>
                        <a:latin typeface="Calibri" panose="020F0502020204030204" pitchFamily="34" charset="0"/>
                        <a:ea typeface="Calibri"/>
                        <a:cs typeface="Calibri" panose="020F0502020204030204" pitchFamily="34" charset="0"/>
                        <a:sym typeface="Calibri"/>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8C4"/>
                    </a:solidFill>
                  </a:tcPr>
                </a:tc>
                <a:extLst>
                  <a:ext uri="{0D108BD9-81ED-4DB2-BD59-A6C34878D82A}">
                    <a16:rowId xmlns:a16="http://schemas.microsoft.com/office/drawing/2014/main" val="10001"/>
                  </a:ext>
                </a:extLst>
              </a:tr>
            </a:tbl>
          </a:graphicData>
        </a:graphic>
      </p:graphicFrame>
      <p:sp>
        <p:nvSpPr>
          <p:cNvPr id="12" name="Rectángulo redondeado 11">
            <a:extLst>
              <a:ext uri="{FF2B5EF4-FFF2-40B4-BE49-F238E27FC236}">
                <a16:creationId xmlns:a16="http://schemas.microsoft.com/office/drawing/2014/main" id="{7FD2C053-C4DC-7444-A1F1-72A7E7DCC778}"/>
              </a:ext>
            </a:extLst>
          </p:cNvPr>
          <p:cNvSpPr/>
          <p:nvPr/>
        </p:nvSpPr>
        <p:spPr>
          <a:xfrm>
            <a:off x="1452768" y="1614422"/>
            <a:ext cx="2939845" cy="3354390"/>
          </a:xfrm>
          <a:prstGeom prst="roundRect">
            <a:avLst>
              <a:gd name="adj" fmla="val 0"/>
            </a:avLst>
          </a:prstGeom>
          <a:noFill/>
          <a:ln>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pic>
        <p:nvPicPr>
          <p:cNvPr id="13" name="Picture 15" descr="http://mercadoenergia.com/mercado/wp-content/uploads/2008/04/telefonica-300x225.gif">
            <a:extLst>
              <a:ext uri="{FF2B5EF4-FFF2-40B4-BE49-F238E27FC236}">
                <a16:creationId xmlns:a16="http://schemas.microsoft.com/office/drawing/2014/main" id="{9B8A8ECA-5426-F245-BCE0-CE392ECBC32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t="7140" b="7021"/>
          <a:stretch/>
        </p:blipFill>
        <p:spPr bwMode="auto">
          <a:xfrm>
            <a:off x="1885812" y="1781875"/>
            <a:ext cx="2063370" cy="1106994"/>
          </a:xfrm>
          <a:prstGeom prst="rect">
            <a:avLst/>
          </a:prstGeom>
          <a:noFill/>
          <a:ln>
            <a:noFill/>
          </a:ln>
        </p:spPr>
      </p:pic>
      <p:cxnSp>
        <p:nvCxnSpPr>
          <p:cNvPr id="16" name="Conector recto de flecha 15">
            <a:extLst>
              <a:ext uri="{FF2B5EF4-FFF2-40B4-BE49-F238E27FC236}">
                <a16:creationId xmlns:a16="http://schemas.microsoft.com/office/drawing/2014/main" id="{FC116B65-ADB2-214F-8717-9099E8E1CA44}"/>
              </a:ext>
            </a:extLst>
          </p:cNvPr>
          <p:cNvCxnSpPr/>
          <p:nvPr/>
        </p:nvCxnSpPr>
        <p:spPr>
          <a:xfrm flipH="1">
            <a:off x="6193549" y="2863534"/>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3 Tabla">
            <a:extLst>
              <a:ext uri="{FF2B5EF4-FFF2-40B4-BE49-F238E27FC236}">
                <a16:creationId xmlns:a16="http://schemas.microsoft.com/office/drawing/2014/main" id="{090CAF14-8C5F-B741-9261-139591B2350D}"/>
              </a:ext>
            </a:extLst>
          </p:cNvPr>
          <p:cNvGraphicFramePr>
            <a:graphicFrameLocks noGrp="1"/>
          </p:cNvGraphicFramePr>
          <p:nvPr>
            <p:extLst>
              <p:ext uri="{D42A27DB-BD31-4B8C-83A1-F6EECF244321}">
                <p14:modId xmlns:p14="http://schemas.microsoft.com/office/powerpoint/2010/main" val="2971228710"/>
              </p:ext>
            </p:extLst>
          </p:nvPr>
        </p:nvGraphicFramePr>
        <p:xfrm>
          <a:off x="4749804" y="3210180"/>
          <a:ext cx="2937355" cy="1758632"/>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251040">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HOY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10000"/>
                  </a:ext>
                </a:extLst>
              </a:tr>
              <a:tr h="1507592">
                <a:tc>
                  <a:txBody>
                    <a:bodyPr/>
                    <a:lstStyle/>
                    <a:p>
                      <a:pPr marL="182563" marR="0" lvl="0" indent="-182563" algn="l" rtl="0">
                        <a:spcBef>
                          <a:spcPts val="320"/>
                        </a:spcBef>
                        <a:spcAft>
                          <a:spcPts val="0"/>
                        </a:spcAft>
                        <a:buClr>
                          <a:srgbClr val="7150A0"/>
                        </a:buClr>
                        <a:buSzPct val="100000"/>
                        <a:buFont typeface="Arial"/>
                        <a:buChar char="•"/>
                      </a:pPr>
                      <a:r>
                        <a:rPr lang="es-ES_tradnl" sz="1400" b="0" noProof="0" dirty="0">
                          <a:solidFill>
                            <a:srgbClr val="7150A0"/>
                          </a:solidFill>
                          <a:latin typeface="Calibri" panose="020F0502020204030204" pitchFamily="34" charset="0"/>
                          <a:ea typeface="Calibri"/>
                          <a:cs typeface="Calibri" panose="020F0502020204030204" pitchFamily="34" charset="0"/>
                          <a:sym typeface="Calibri"/>
                        </a:rPr>
                        <a:t>Proveedores locales.</a:t>
                      </a:r>
                      <a:endParaRPr lang="es-ES_tradnl" b="0" noProof="0" dirty="0">
                        <a:solidFill>
                          <a:srgbClr val="7150A0"/>
                        </a:solidFill>
                        <a:latin typeface="Calibri" panose="020F0502020204030204" pitchFamily="34" charset="0"/>
                        <a:cs typeface="Calibri" panose="020F0502020204030204" pitchFamily="34" charset="0"/>
                      </a:endParaRPr>
                    </a:p>
                    <a:p>
                      <a:pPr marL="182563" marR="0" lvl="0" indent="-182563" algn="l" rtl="0">
                        <a:spcBef>
                          <a:spcPts val="320"/>
                        </a:spcBef>
                        <a:spcAft>
                          <a:spcPts val="0"/>
                        </a:spcAft>
                        <a:buClr>
                          <a:srgbClr val="7150A0"/>
                        </a:buClr>
                        <a:buSzPct val="100000"/>
                        <a:buFont typeface="Arial"/>
                        <a:buChar char="•"/>
                      </a:pPr>
                      <a:r>
                        <a:rPr lang="es-ES_tradnl" sz="1400" b="0" noProof="0" dirty="0">
                          <a:solidFill>
                            <a:srgbClr val="7150A0"/>
                          </a:solidFill>
                          <a:latin typeface="Calibri" panose="020F0502020204030204" pitchFamily="34" charset="0"/>
                          <a:ea typeface="Calibri"/>
                          <a:cs typeface="Calibri" panose="020F0502020204030204" pitchFamily="34" charset="0"/>
                          <a:sym typeface="Calibri"/>
                        </a:rPr>
                        <a:t>Menores costos.</a:t>
                      </a:r>
                      <a:endParaRPr lang="es-ES_tradnl" b="0" noProof="0" dirty="0">
                        <a:solidFill>
                          <a:srgbClr val="7150A0"/>
                        </a:solidFill>
                        <a:latin typeface="Calibri" panose="020F0502020204030204" pitchFamily="34" charset="0"/>
                        <a:cs typeface="Calibri" panose="020F0502020204030204" pitchFamily="34" charset="0"/>
                      </a:endParaRPr>
                    </a:p>
                    <a:p>
                      <a:pPr marL="182563" marR="0" lvl="0" indent="-182563" algn="l" rtl="0">
                        <a:spcBef>
                          <a:spcPts val="320"/>
                        </a:spcBef>
                        <a:spcAft>
                          <a:spcPts val="0"/>
                        </a:spcAft>
                        <a:buClr>
                          <a:srgbClr val="7150A0"/>
                        </a:buClr>
                        <a:buSzPct val="100000"/>
                        <a:buFont typeface="Arial"/>
                        <a:buChar char="•"/>
                      </a:pPr>
                      <a:r>
                        <a:rPr lang="es-ES_tradnl" sz="1400" b="0" noProof="0" dirty="0">
                          <a:solidFill>
                            <a:srgbClr val="7150A0"/>
                          </a:solidFill>
                          <a:latin typeface="Calibri" panose="020F0502020204030204" pitchFamily="34" charset="0"/>
                          <a:ea typeface="Calibri"/>
                          <a:cs typeface="Calibri" panose="020F0502020204030204" pitchFamily="34" charset="0"/>
                          <a:sym typeface="Calibri"/>
                        </a:rPr>
                        <a:t>Más flexibilidad.</a:t>
                      </a:r>
                      <a:endParaRPr lang="es-ES_tradnl" b="0" noProof="0" dirty="0">
                        <a:solidFill>
                          <a:srgbClr val="7150A0"/>
                        </a:solidFill>
                        <a:latin typeface="Calibri" panose="020F0502020204030204" pitchFamily="34" charset="0"/>
                        <a:cs typeface="Calibri" panose="020F0502020204030204" pitchFamily="34" charset="0"/>
                      </a:endParaRPr>
                    </a:p>
                    <a:p>
                      <a:pPr marL="182563" marR="0" lvl="0" indent="-182563" algn="l" rtl="0">
                        <a:spcBef>
                          <a:spcPts val="320"/>
                        </a:spcBef>
                        <a:spcAft>
                          <a:spcPts val="0"/>
                        </a:spcAft>
                        <a:buClr>
                          <a:srgbClr val="7150A0"/>
                        </a:buClr>
                        <a:buSzPct val="100000"/>
                        <a:buFont typeface="Arial"/>
                        <a:buChar char="•"/>
                      </a:pPr>
                      <a:r>
                        <a:rPr lang="es-ES_tradnl" sz="1400" b="0" noProof="0" dirty="0">
                          <a:solidFill>
                            <a:srgbClr val="7150A0"/>
                          </a:solidFill>
                          <a:latin typeface="Calibri" panose="020F0502020204030204" pitchFamily="34" charset="0"/>
                          <a:ea typeface="Calibri"/>
                          <a:cs typeface="Calibri" panose="020F0502020204030204" pitchFamily="34" charset="0"/>
                          <a:sym typeface="Calibri"/>
                        </a:rPr>
                        <a:t>Lanzamiento de nuevos </a:t>
                      </a:r>
                      <a:br>
                        <a:rPr lang="es-ES_tradnl" sz="1400" b="0" noProof="0" dirty="0">
                          <a:solidFill>
                            <a:srgbClr val="7150A0"/>
                          </a:solidFill>
                          <a:latin typeface="Calibri" panose="020F0502020204030204" pitchFamily="34" charset="0"/>
                          <a:ea typeface="Calibri"/>
                          <a:cs typeface="Calibri" panose="020F0502020204030204" pitchFamily="34" charset="0"/>
                          <a:sym typeface="Calibri"/>
                        </a:rPr>
                      </a:br>
                      <a:r>
                        <a:rPr lang="es-ES_tradnl" sz="1400" b="0" noProof="0" dirty="0">
                          <a:solidFill>
                            <a:srgbClr val="7150A0"/>
                          </a:solidFill>
                          <a:latin typeface="Calibri" panose="020F0502020204030204" pitchFamily="34" charset="0"/>
                          <a:ea typeface="Calibri"/>
                          <a:cs typeface="Calibri" panose="020F0502020204030204" pitchFamily="34" charset="0"/>
                          <a:sym typeface="Calibri"/>
                        </a:rPr>
                        <a:t>productos y promociones.</a:t>
                      </a:r>
                      <a:endParaRPr lang="es-ES_tradnl" b="0" noProof="0" dirty="0">
                        <a:solidFill>
                          <a:srgbClr val="7150A0"/>
                        </a:solidFill>
                        <a:latin typeface="Calibri" panose="020F0502020204030204" pitchFamily="34"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DCED"/>
                    </a:solidFill>
                  </a:tcPr>
                </a:tc>
                <a:extLst>
                  <a:ext uri="{0D108BD9-81ED-4DB2-BD59-A6C34878D82A}">
                    <a16:rowId xmlns:a16="http://schemas.microsoft.com/office/drawing/2014/main" val="10001"/>
                  </a:ext>
                </a:extLst>
              </a:tr>
            </a:tbl>
          </a:graphicData>
        </a:graphic>
      </p:graphicFrame>
      <p:sp>
        <p:nvSpPr>
          <p:cNvPr id="18" name="Rectángulo redondeado 17">
            <a:extLst>
              <a:ext uri="{FF2B5EF4-FFF2-40B4-BE49-F238E27FC236}">
                <a16:creationId xmlns:a16="http://schemas.microsoft.com/office/drawing/2014/main" id="{1AA9779D-A84E-8343-A4E6-D8108439FE85}"/>
              </a:ext>
            </a:extLst>
          </p:cNvPr>
          <p:cNvSpPr/>
          <p:nvPr/>
        </p:nvSpPr>
        <p:spPr>
          <a:xfrm>
            <a:off x="4753752" y="1614422"/>
            <a:ext cx="2939845" cy="3354390"/>
          </a:xfrm>
          <a:prstGeom prst="roundRect">
            <a:avLst>
              <a:gd name="adj" fmla="val 0"/>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p:nvPr/>
        </p:nvSpPr>
        <p:spPr>
          <a:xfrm>
            <a:off x="510070" y="925339"/>
            <a:ext cx="3882544" cy="246221"/>
          </a:xfrm>
          <a:prstGeom prst="rect">
            <a:avLst/>
          </a:prstGeom>
          <a:noFill/>
          <a:ln>
            <a:noFill/>
          </a:ln>
        </p:spPr>
        <p:txBody>
          <a:bodyPr spcFirstLastPara="1" wrap="square" lIns="0" tIns="0" rIns="0" bIns="0" anchor="t" anchorCtr="0">
            <a:spAutoFit/>
          </a:bodyPr>
          <a:lstStyle/>
          <a:p>
            <a:pPr marL="11113" marR="0" lvl="0" indent="0" algn="l" rtl="0">
              <a:spcBef>
                <a:spcPts val="0"/>
              </a:spcBef>
              <a:spcAft>
                <a:spcPts val="0"/>
              </a:spcAft>
              <a:buNone/>
            </a:pPr>
            <a:r>
              <a:rPr lang="en-US" sz="1600" b="1" dirty="0">
                <a:solidFill>
                  <a:schemeClr val="dk1"/>
                </a:solidFill>
                <a:latin typeface="Calibri"/>
                <a:ea typeface="Calibri"/>
                <a:cs typeface="Calibri"/>
                <a:sym typeface="Calibri"/>
              </a:rPr>
              <a:t>DESARROLLO DE PROVEEDORES</a:t>
            </a:r>
            <a:endParaRPr sz="1600" dirty="0">
              <a:solidFill>
                <a:schemeClr val="dk1"/>
              </a:solidFill>
              <a:latin typeface="Calibri"/>
              <a:ea typeface="Calibri"/>
              <a:cs typeface="Calibri"/>
              <a:sym typeface="Calibri"/>
            </a:endParaRPr>
          </a:p>
        </p:txBody>
      </p:sp>
      <p:sp>
        <p:nvSpPr>
          <p:cNvPr id="12" name="Rectangle 5">
            <a:extLst>
              <a:ext uri="{FF2B5EF4-FFF2-40B4-BE49-F238E27FC236}">
                <a16:creationId xmlns:a16="http://schemas.microsoft.com/office/drawing/2014/main" id="{07D70DF1-4F01-B748-97AF-E40F52E8D1B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DESARROLLO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3" name="Google Shape;332;p23">
            <a:extLst>
              <a:ext uri="{FF2B5EF4-FFF2-40B4-BE49-F238E27FC236}">
                <a16:creationId xmlns:a16="http://schemas.microsoft.com/office/drawing/2014/main" id="{89B34C3C-E808-974C-92D8-06E3AE8F5F84}"/>
              </a:ext>
            </a:extLst>
          </p:cNvPr>
          <p:cNvSpPr/>
          <p:nvPr/>
        </p:nvSpPr>
        <p:spPr>
          <a:xfrm>
            <a:off x="4751388" y="2308404"/>
            <a:ext cx="3175640"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s-ES_tradnl" sz="1500" b="1" i="0" dirty="0">
                <a:solidFill>
                  <a:schemeClr val="lt1"/>
                </a:solidFill>
                <a:latin typeface="Calibri"/>
                <a:ea typeface="Calibri"/>
                <a:cs typeface="Calibri"/>
                <a:sym typeface="Calibri"/>
              </a:rPr>
              <a:t>BARRERAS A ROMPER</a:t>
            </a:r>
            <a:endParaRPr lang="es-ES_tradnl" sz="1500" i="0" dirty="0">
              <a:solidFill>
                <a:schemeClr val="lt1"/>
              </a:solidFill>
              <a:latin typeface="Calibri"/>
              <a:ea typeface="Calibri"/>
              <a:cs typeface="Calibri"/>
              <a:sym typeface="Calibri"/>
            </a:endParaRPr>
          </a:p>
        </p:txBody>
      </p:sp>
      <p:sp>
        <p:nvSpPr>
          <p:cNvPr id="14" name="Google Shape;334;p23">
            <a:extLst>
              <a:ext uri="{FF2B5EF4-FFF2-40B4-BE49-F238E27FC236}">
                <a16:creationId xmlns:a16="http://schemas.microsoft.com/office/drawing/2014/main" id="{F87D902A-FB29-BE48-930F-8B978DC8CA3D}"/>
              </a:ext>
            </a:extLst>
          </p:cNvPr>
          <p:cNvSpPr/>
          <p:nvPr/>
        </p:nvSpPr>
        <p:spPr>
          <a:xfrm>
            <a:off x="4751388" y="2882955"/>
            <a:ext cx="3175640" cy="1405021"/>
          </a:xfrm>
          <a:prstGeom prst="roundRect">
            <a:avLst>
              <a:gd name="adj" fmla="val 2748"/>
            </a:avLst>
          </a:prstGeom>
          <a:solidFill>
            <a:srgbClr val="FFD8D4"/>
          </a:solidFill>
          <a:ln>
            <a:noFill/>
          </a:ln>
        </p:spPr>
        <p:txBody>
          <a:bodyPr spcFirstLastPara="1" wrap="square" lIns="108000" tIns="108000" rIns="108000" bIns="45700" anchor="t" anchorCtr="0">
            <a:noAutofit/>
          </a:bodyPr>
          <a:lstStyle/>
          <a:p>
            <a:pPr marL="138113" lvl="1" indent="-128588" defTabSz="457200">
              <a:spcAft>
                <a:spcPts val="600"/>
              </a:spcAft>
              <a:buClr>
                <a:srgbClr val="EE4639"/>
              </a:buClr>
              <a:buSzPct val="100000"/>
              <a:buFont typeface="Arial" panose="020B0604020202020204" pitchFamily="34" charset="0"/>
              <a:buChar char="•"/>
              <a:tabLst>
                <a:tab pos="3228975" algn="l"/>
              </a:tabLst>
            </a:pPr>
            <a:r>
              <a:rPr lang="es-ES_tradnl" dirty="0">
                <a:solidFill>
                  <a:srgbClr val="262626"/>
                </a:solidFill>
                <a:latin typeface="Calibri"/>
                <a:ea typeface="+mn-ea"/>
                <a:cs typeface="Calibri"/>
                <a:sym typeface="Calibri"/>
              </a:rPr>
              <a:t>Paradigmas.</a:t>
            </a:r>
          </a:p>
          <a:p>
            <a:pPr marL="138113" lvl="1" indent="-128588" defTabSz="457200">
              <a:spcAft>
                <a:spcPts val="600"/>
              </a:spcAft>
              <a:buClr>
                <a:srgbClr val="EE4639"/>
              </a:buClr>
              <a:buSzPct val="100000"/>
              <a:buFont typeface="Arial" panose="020B0604020202020204" pitchFamily="34" charset="0"/>
              <a:buChar char="•"/>
              <a:tabLst>
                <a:tab pos="3228975" algn="l"/>
              </a:tabLst>
            </a:pPr>
            <a:r>
              <a:rPr lang="es-ES_tradnl" dirty="0">
                <a:solidFill>
                  <a:srgbClr val="262626"/>
                </a:solidFill>
                <a:latin typeface="Calibri"/>
                <a:ea typeface="+mn-ea"/>
                <a:cs typeface="Calibri"/>
                <a:sym typeface="Calibri"/>
              </a:rPr>
              <a:t>Desconfianza y temor al cambio.</a:t>
            </a:r>
          </a:p>
          <a:p>
            <a:pPr marL="138113" lvl="1" indent="-128588" defTabSz="457200">
              <a:spcAft>
                <a:spcPts val="600"/>
              </a:spcAft>
              <a:buClr>
                <a:srgbClr val="EE4639"/>
              </a:buClr>
              <a:buSzPct val="100000"/>
              <a:buFont typeface="Arial" panose="020B0604020202020204" pitchFamily="34" charset="0"/>
              <a:buChar char="•"/>
              <a:tabLst>
                <a:tab pos="3228975" algn="l"/>
              </a:tabLst>
            </a:pPr>
            <a:r>
              <a:rPr lang="es-ES_tradnl" dirty="0">
                <a:solidFill>
                  <a:srgbClr val="262626"/>
                </a:solidFill>
                <a:latin typeface="Calibri"/>
                <a:ea typeface="+mn-ea"/>
                <a:cs typeface="Calibri"/>
                <a:sym typeface="Calibri"/>
              </a:rPr>
              <a:t>Proceso requiere recursos (tiempo, equipo del proyecto, pruebas, etc.).</a:t>
            </a:r>
          </a:p>
          <a:p>
            <a:pPr marL="138113" indent="-128588" defTabSz="457200">
              <a:buClr>
                <a:srgbClr val="EE4639"/>
              </a:buClr>
              <a:buSzPct val="100000"/>
              <a:buFont typeface="Arial" panose="020B0604020202020204" pitchFamily="34" charset="0"/>
              <a:buChar char="•"/>
              <a:tabLst>
                <a:tab pos="3228975" algn="l"/>
              </a:tabLst>
            </a:pPr>
            <a:endParaRPr lang="es-ES_tradnl" dirty="0">
              <a:solidFill>
                <a:srgbClr val="262626"/>
              </a:solidFill>
              <a:latin typeface="Calibri"/>
              <a:ea typeface="+mn-ea"/>
              <a:cs typeface="Calibri"/>
            </a:endParaRPr>
          </a:p>
        </p:txBody>
      </p:sp>
      <p:grpSp>
        <p:nvGrpSpPr>
          <p:cNvPr id="15" name="Agrupar 4">
            <a:extLst>
              <a:ext uri="{FF2B5EF4-FFF2-40B4-BE49-F238E27FC236}">
                <a16:creationId xmlns:a16="http://schemas.microsoft.com/office/drawing/2014/main" id="{EB2E4E99-9860-3E4B-836E-5FD4DE72A964}"/>
              </a:ext>
            </a:extLst>
          </p:cNvPr>
          <p:cNvGrpSpPr/>
          <p:nvPr/>
        </p:nvGrpSpPr>
        <p:grpSpPr>
          <a:xfrm>
            <a:off x="4536473" y="2357033"/>
            <a:ext cx="459474" cy="403823"/>
            <a:chOff x="5892512" y="2805541"/>
            <a:chExt cx="459474" cy="403823"/>
          </a:xfrm>
        </p:grpSpPr>
        <p:sp>
          <p:nvSpPr>
            <p:cNvPr id="16" name="Elipse 15">
              <a:extLst>
                <a:ext uri="{FF2B5EF4-FFF2-40B4-BE49-F238E27FC236}">
                  <a16:creationId xmlns:a16="http://schemas.microsoft.com/office/drawing/2014/main" id="{67B7BFB4-A651-9C4D-9893-C6AAB0704C37}"/>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7" name="Elipse 16">
              <a:extLst>
                <a:ext uri="{FF2B5EF4-FFF2-40B4-BE49-F238E27FC236}">
                  <a16:creationId xmlns:a16="http://schemas.microsoft.com/office/drawing/2014/main" id="{D8EBAB01-B28A-084B-8F1F-E666FEF48F0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Triángulo 17">
              <a:extLst>
                <a:ext uri="{FF2B5EF4-FFF2-40B4-BE49-F238E27FC236}">
                  <a16:creationId xmlns:a16="http://schemas.microsoft.com/office/drawing/2014/main" id="{124A2CC7-D213-4340-98F8-8533E38F2436}"/>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pic>
        <p:nvPicPr>
          <p:cNvPr id="19" name="Imagen 18">
            <a:extLst>
              <a:ext uri="{FF2B5EF4-FFF2-40B4-BE49-F238E27FC236}">
                <a16:creationId xmlns:a16="http://schemas.microsoft.com/office/drawing/2014/main" id="{AAB819B2-0E1D-BA42-9B2E-68A5C5607DB4}"/>
              </a:ext>
            </a:extLst>
          </p:cNvPr>
          <p:cNvPicPr>
            <a:picLocks noChangeAspect="1"/>
          </p:cNvPicPr>
          <p:nvPr/>
        </p:nvPicPr>
        <p:blipFill>
          <a:blip r:embed="rId3"/>
          <a:stretch>
            <a:fillRect/>
          </a:stretch>
        </p:blipFill>
        <p:spPr>
          <a:xfrm>
            <a:off x="1843813" y="1463481"/>
            <a:ext cx="2548800" cy="726408"/>
          </a:xfrm>
          <a:prstGeom prst="rect">
            <a:avLst/>
          </a:prstGeom>
        </p:spPr>
      </p:pic>
      <p:pic>
        <p:nvPicPr>
          <p:cNvPr id="20" name="Imagen 19">
            <a:extLst>
              <a:ext uri="{FF2B5EF4-FFF2-40B4-BE49-F238E27FC236}">
                <a16:creationId xmlns:a16="http://schemas.microsoft.com/office/drawing/2014/main" id="{2559E4AB-B68F-1D4E-9099-9D243A37440B}"/>
              </a:ext>
            </a:extLst>
          </p:cNvPr>
          <p:cNvPicPr>
            <a:picLocks noChangeAspect="1"/>
          </p:cNvPicPr>
          <p:nvPr/>
        </p:nvPicPr>
        <p:blipFill rotWithShape="1">
          <a:blip r:embed="rId4"/>
          <a:srcRect t="11411" b="15455"/>
          <a:stretch/>
        </p:blipFill>
        <p:spPr>
          <a:xfrm>
            <a:off x="1843813" y="2340854"/>
            <a:ext cx="2548800" cy="892822"/>
          </a:xfrm>
          <a:prstGeom prst="rect">
            <a:avLst/>
          </a:prstGeom>
        </p:spPr>
      </p:pic>
      <p:pic>
        <p:nvPicPr>
          <p:cNvPr id="21" name="Imagen 20">
            <a:extLst>
              <a:ext uri="{FF2B5EF4-FFF2-40B4-BE49-F238E27FC236}">
                <a16:creationId xmlns:a16="http://schemas.microsoft.com/office/drawing/2014/main" id="{CCA0F402-B52A-414D-9E94-0BD27776DC0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843813" y="3384640"/>
            <a:ext cx="2548800" cy="140502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p:nvPr/>
        </p:nvSpPr>
        <p:spPr>
          <a:xfrm>
            <a:off x="510070" y="925339"/>
            <a:ext cx="3882544" cy="3277820"/>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ALGO MÁS SOBRE EL DESARROLLO DE PROVEEDORES</a:t>
            </a: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El desarrollo de proveedores es una actividad que enriquece la gestión de la cadena de suministro, dotándola de mayor valor a través del aporte mutuo entre empresas clientes y subcontratistas. </a:t>
            </a:r>
            <a:endParaRPr lang="es-ES_tradnl" dirty="0"/>
          </a:p>
          <a:p>
            <a:pPr marL="185738" marR="0" lvl="0" indent="-73025"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Este aporte incluye nuevas tecnologías, </a:t>
            </a:r>
            <a:r>
              <a:rPr lang="es-ES_tradnl" sz="1600" i="1" dirty="0">
                <a:solidFill>
                  <a:schemeClr val="dk1"/>
                </a:solidFill>
                <a:latin typeface="Calibri"/>
                <a:ea typeface="Calibri"/>
                <a:cs typeface="Calibri"/>
                <a:sym typeface="Calibri"/>
              </a:rPr>
              <a:t>know-how</a:t>
            </a:r>
            <a:r>
              <a:rPr lang="es-ES_tradnl" sz="1600" dirty="0">
                <a:solidFill>
                  <a:schemeClr val="dk1"/>
                </a:solidFill>
                <a:latin typeface="Calibri"/>
                <a:ea typeface="Calibri"/>
                <a:cs typeface="Calibri"/>
                <a:sym typeface="Calibri"/>
              </a:rPr>
              <a:t>, herramientas de la calidad y organización del trabajo, además de negociaciones sobre la política de precios, entre otros temas.</a:t>
            </a:r>
            <a:endParaRPr lang="es-ES_tradnl" dirty="0"/>
          </a:p>
        </p:txBody>
      </p:sp>
      <p:sp>
        <p:nvSpPr>
          <p:cNvPr id="5" name="Rectangle 5">
            <a:extLst>
              <a:ext uri="{FF2B5EF4-FFF2-40B4-BE49-F238E27FC236}">
                <a16:creationId xmlns:a16="http://schemas.microsoft.com/office/drawing/2014/main" id="{A99EA79F-2B36-6741-BEC9-C93263D53C7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DESARROLLO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ADEB7726-1AA2-0A47-976F-350BDB17FA9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00" y="912813"/>
            <a:ext cx="4572000" cy="43211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8" name="Rectangle 5">
            <a:extLst>
              <a:ext uri="{FF2B5EF4-FFF2-40B4-BE49-F238E27FC236}">
                <a16:creationId xmlns:a16="http://schemas.microsoft.com/office/drawing/2014/main" id="{1C9447FE-1093-F442-B0C8-3811FF0729C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DESARROLLO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1" name="Conector recto de flecha 10">
            <a:extLst>
              <a:ext uri="{FF2B5EF4-FFF2-40B4-BE49-F238E27FC236}">
                <a16:creationId xmlns:a16="http://schemas.microsoft.com/office/drawing/2014/main" id="{6E932BE2-5AEE-484E-A06A-E8804B8D9A1F}"/>
              </a:ext>
            </a:extLst>
          </p:cNvPr>
          <p:cNvCxnSpPr/>
          <p:nvPr/>
        </p:nvCxnSpPr>
        <p:spPr>
          <a:xfrm flipH="1">
            <a:off x="2892565" y="3037863"/>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3 Tabla">
            <a:extLst>
              <a:ext uri="{FF2B5EF4-FFF2-40B4-BE49-F238E27FC236}">
                <a16:creationId xmlns:a16="http://schemas.microsoft.com/office/drawing/2014/main" id="{18F9BEA8-B78F-EE47-8535-B68A2F4B3C03}"/>
              </a:ext>
            </a:extLst>
          </p:cNvPr>
          <p:cNvGraphicFramePr>
            <a:graphicFrameLocks noGrp="1"/>
          </p:cNvGraphicFramePr>
          <p:nvPr>
            <p:extLst>
              <p:ext uri="{D42A27DB-BD31-4B8C-83A1-F6EECF244321}">
                <p14:modId xmlns:p14="http://schemas.microsoft.com/office/powerpoint/2010/main" val="1882557210"/>
              </p:ext>
            </p:extLst>
          </p:nvPr>
        </p:nvGraphicFramePr>
        <p:xfrm>
          <a:off x="1448820" y="3384509"/>
          <a:ext cx="2937355" cy="1758632"/>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251040">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ANTES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4639"/>
                    </a:solidFill>
                  </a:tcPr>
                </a:tc>
                <a:extLst>
                  <a:ext uri="{0D108BD9-81ED-4DB2-BD59-A6C34878D82A}">
                    <a16:rowId xmlns:a16="http://schemas.microsoft.com/office/drawing/2014/main" val="10000"/>
                  </a:ext>
                </a:extLst>
              </a:tr>
              <a:tr h="1507592">
                <a:tc>
                  <a:txBody>
                    <a:bodyPr/>
                    <a:lstStyle/>
                    <a:p>
                      <a:pPr marL="182563" indent="-182563">
                        <a:spcBef>
                          <a:spcPts val="320"/>
                        </a:spcBef>
                        <a:buClr>
                          <a:srgbClr val="EE4639"/>
                        </a:buClr>
                        <a:buSzPct val="100000"/>
                        <a:buFont typeface="Arial"/>
                        <a:buChar char="•"/>
                      </a:pPr>
                      <a:r>
                        <a:rPr lang="es-ES_tradnl" b="0" noProof="0" dirty="0">
                          <a:solidFill>
                            <a:schemeClr val="tx1"/>
                          </a:solidFill>
                          <a:latin typeface="Calibri" panose="020F0502020204030204" pitchFamily="34" charset="0"/>
                          <a:ea typeface="Calibri"/>
                          <a:cs typeface="Calibri" panose="020F0502020204030204" pitchFamily="34" charset="0"/>
                          <a:sym typeface="Calibri"/>
                        </a:rPr>
                        <a:t>Proveedores fuera de Cajamarca.</a:t>
                      </a:r>
                      <a:endParaRPr lang="es-ES_tradnl" b="0" noProof="0" dirty="0">
                        <a:solidFill>
                          <a:schemeClr val="tx1"/>
                        </a:solidFill>
                        <a:latin typeface="Calibri" panose="020F0502020204030204" pitchFamily="34" charset="0"/>
                        <a:ea typeface="Calibri"/>
                        <a:cs typeface="Calibri" panose="020F0502020204030204" pitchFamily="34" charset="0"/>
                      </a:endParaRPr>
                    </a:p>
                    <a:p>
                      <a:pPr marL="182563" indent="-182563">
                        <a:spcBef>
                          <a:spcPts val="320"/>
                        </a:spcBef>
                        <a:buClr>
                          <a:srgbClr val="EE4639"/>
                        </a:buClr>
                        <a:buSzPct val="100000"/>
                        <a:buFont typeface="Arial"/>
                        <a:buChar char="•"/>
                      </a:pPr>
                      <a:r>
                        <a:rPr lang="es-ES_tradnl" b="0" noProof="0" dirty="0">
                          <a:solidFill>
                            <a:schemeClr val="tx1"/>
                          </a:solidFill>
                          <a:latin typeface="Calibri" panose="020F0502020204030204" pitchFamily="34" charset="0"/>
                          <a:ea typeface="Calibri"/>
                          <a:cs typeface="Calibri" panose="020F0502020204030204" pitchFamily="34" charset="0"/>
                          <a:sym typeface="Calibri"/>
                        </a:rPr>
                        <a:t>Alto costo de transporte.</a:t>
                      </a:r>
                      <a:endParaRPr lang="es-ES_tradnl" b="0" noProof="0" dirty="0">
                        <a:solidFill>
                          <a:schemeClr val="tx1"/>
                        </a:solidFill>
                        <a:latin typeface="Calibri" panose="020F0502020204030204" pitchFamily="34" charset="0"/>
                        <a:ea typeface="Calibri"/>
                        <a:cs typeface="Calibri" panose="020F0502020204030204" pitchFamily="34" charset="0"/>
                      </a:endParaRPr>
                    </a:p>
                    <a:p>
                      <a:pPr marL="182563" indent="-182563">
                        <a:spcBef>
                          <a:spcPts val="320"/>
                        </a:spcBef>
                        <a:buClr>
                          <a:srgbClr val="EE4639"/>
                        </a:buClr>
                        <a:buSzPct val="100000"/>
                        <a:buFont typeface="Arial"/>
                        <a:buChar char="•"/>
                      </a:pPr>
                      <a:r>
                        <a:rPr lang="es-ES_tradnl" b="0" noProof="0" dirty="0">
                          <a:solidFill>
                            <a:schemeClr val="tx1"/>
                          </a:solidFill>
                          <a:latin typeface="Calibri" panose="020F0502020204030204" pitchFamily="34" charset="0"/>
                          <a:ea typeface="Calibri"/>
                          <a:cs typeface="Calibri" panose="020F0502020204030204" pitchFamily="34" charset="0"/>
                          <a:sym typeface="Calibri"/>
                        </a:rPr>
                        <a:t>Alto costo de productos.</a:t>
                      </a:r>
                      <a:endParaRPr lang="es-ES_tradnl" b="0" noProof="0" dirty="0">
                        <a:solidFill>
                          <a:schemeClr val="tx1"/>
                        </a:solidFill>
                        <a:latin typeface="Calibri" panose="020F0502020204030204" pitchFamily="34" charset="0"/>
                        <a:ea typeface="Calibri"/>
                        <a:cs typeface="Calibri" panose="020F0502020204030204" pitchFamily="34" charset="0"/>
                      </a:endParaRPr>
                    </a:p>
                    <a:p>
                      <a:pPr marL="182563" indent="-182563">
                        <a:spcBef>
                          <a:spcPts val="320"/>
                        </a:spcBef>
                        <a:buClr>
                          <a:srgbClr val="EE4639"/>
                        </a:buClr>
                        <a:buSzPct val="100000"/>
                        <a:buFont typeface="Arial"/>
                        <a:buChar char="•"/>
                      </a:pPr>
                      <a:r>
                        <a:rPr lang="es-ES_tradnl" b="0" noProof="0" dirty="0">
                          <a:solidFill>
                            <a:schemeClr val="tx1"/>
                          </a:solidFill>
                          <a:latin typeface="Calibri" panose="020F0502020204030204" pitchFamily="34" charset="0"/>
                          <a:ea typeface="Calibri"/>
                          <a:cs typeface="Calibri" panose="020F0502020204030204" pitchFamily="34" charset="0"/>
                          <a:sym typeface="Calibri"/>
                        </a:rPr>
                        <a:t>Riesgo de deterioro de productos.</a:t>
                      </a:r>
                      <a:endParaRPr lang="es-ES_tradnl" b="0" noProof="0" dirty="0">
                        <a:solidFill>
                          <a:schemeClr val="tx1"/>
                        </a:solidFill>
                        <a:latin typeface="Calibri" panose="020F0502020204030204" pitchFamily="34" charset="0"/>
                        <a:ea typeface="Calibri"/>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8C4"/>
                    </a:solidFill>
                  </a:tcPr>
                </a:tc>
                <a:extLst>
                  <a:ext uri="{0D108BD9-81ED-4DB2-BD59-A6C34878D82A}">
                    <a16:rowId xmlns:a16="http://schemas.microsoft.com/office/drawing/2014/main" val="10001"/>
                  </a:ext>
                </a:extLst>
              </a:tr>
            </a:tbl>
          </a:graphicData>
        </a:graphic>
      </p:graphicFrame>
      <p:sp>
        <p:nvSpPr>
          <p:cNvPr id="13" name="Rectángulo redondeado 12">
            <a:extLst>
              <a:ext uri="{FF2B5EF4-FFF2-40B4-BE49-F238E27FC236}">
                <a16:creationId xmlns:a16="http://schemas.microsoft.com/office/drawing/2014/main" id="{4D844E0B-4CB6-B24E-A5C0-C2318BB035BD}"/>
              </a:ext>
            </a:extLst>
          </p:cNvPr>
          <p:cNvSpPr/>
          <p:nvPr/>
        </p:nvSpPr>
        <p:spPr>
          <a:xfrm>
            <a:off x="1452768" y="1711489"/>
            <a:ext cx="2939845" cy="3431652"/>
          </a:xfrm>
          <a:prstGeom prst="roundRect">
            <a:avLst>
              <a:gd name="adj" fmla="val 0"/>
            </a:avLst>
          </a:prstGeom>
          <a:noFill/>
          <a:ln>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15" name="Conector recto de flecha 14">
            <a:extLst>
              <a:ext uri="{FF2B5EF4-FFF2-40B4-BE49-F238E27FC236}">
                <a16:creationId xmlns:a16="http://schemas.microsoft.com/office/drawing/2014/main" id="{E85812F4-01C9-9A4F-81C0-7BEC2402FC2B}"/>
              </a:ext>
            </a:extLst>
          </p:cNvPr>
          <p:cNvCxnSpPr/>
          <p:nvPr/>
        </p:nvCxnSpPr>
        <p:spPr>
          <a:xfrm flipH="1">
            <a:off x="6193549" y="3037863"/>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3 Tabla">
            <a:extLst>
              <a:ext uri="{FF2B5EF4-FFF2-40B4-BE49-F238E27FC236}">
                <a16:creationId xmlns:a16="http://schemas.microsoft.com/office/drawing/2014/main" id="{3CA2BE7F-389B-8148-BAE9-A7E152AF4597}"/>
              </a:ext>
            </a:extLst>
          </p:cNvPr>
          <p:cNvGraphicFramePr>
            <a:graphicFrameLocks noGrp="1"/>
          </p:cNvGraphicFramePr>
          <p:nvPr>
            <p:extLst>
              <p:ext uri="{D42A27DB-BD31-4B8C-83A1-F6EECF244321}">
                <p14:modId xmlns:p14="http://schemas.microsoft.com/office/powerpoint/2010/main" val="3441853870"/>
              </p:ext>
            </p:extLst>
          </p:nvPr>
        </p:nvGraphicFramePr>
        <p:xfrm>
          <a:off x="4749804" y="3384509"/>
          <a:ext cx="2937355" cy="1758632"/>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251040">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HOY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10000"/>
                  </a:ext>
                </a:extLst>
              </a:tr>
              <a:tr h="1507592">
                <a:tc>
                  <a:txBody>
                    <a:bodyPr/>
                    <a:lstStyle/>
                    <a:p>
                      <a:pPr marL="182563" indent="-182563">
                        <a:spcBef>
                          <a:spcPts val="320"/>
                        </a:spcBef>
                        <a:buClr>
                          <a:srgbClr val="7150A0"/>
                        </a:buClr>
                        <a:buSzPct val="100000"/>
                        <a:buFont typeface="Arial"/>
                        <a:buChar char="•"/>
                      </a:pPr>
                      <a:r>
                        <a:rPr lang="es-ES_tradnl" b="0" noProof="0" dirty="0">
                          <a:solidFill>
                            <a:schemeClr val="tx1"/>
                          </a:solidFill>
                          <a:latin typeface="Calibri" panose="020F0502020204030204" pitchFamily="34" charset="0"/>
                          <a:ea typeface="Calibri"/>
                          <a:cs typeface="Calibri" panose="020F0502020204030204" pitchFamily="34" charset="0"/>
                          <a:sym typeface="Calibri"/>
                        </a:rPr>
                        <a:t>Proveedores locales</a:t>
                      </a:r>
                      <a:endParaRPr lang="es-ES_tradnl" b="0" noProof="0" dirty="0">
                        <a:solidFill>
                          <a:schemeClr val="tx1"/>
                        </a:solidFill>
                        <a:latin typeface="Calibri" panose="020F0502020204030204" pitchFamily="34" charset="0"/>
                        <a:ea typeface="Calibri"/>
                        <a:cs typeface="Calibri" panose="020F0502020204030204" pitchFamily="34" charset="0"/>
                      </a:endParaRPr>
                    </a:p>
                    <a:p>
                      <a:pPr marL="182563" indent="-182563">
                        <a:spcBef>
                          <a:spcPts val="320"/>
                        </a:spcBef>
                        <a:buClr>
                          <a:srgbClr val="7150A0"/>
                        </a:buClr>
                        <a:buSzPct val="100000"/>
                        <a:buFont typeface="Arial"/>
                        <a:buChar char="•"/>
                      </a:pPr>
                      <a:r>
                        <a:rPr lang="es-ES_tradnl" b="0" noProof="0" dirty="0">
                          <a:solidFill>
                            <a:schemeClr val="tx1"/>
                          </a:solidFill>
                          <a:latin typeface="Calibri" panose="020F0502020204030204" pitchFamily="34" charset="0"/>
                          <a:ea typeface="Calibri"/>
                          <a:cs typeface="Calibri" panose="020F0502020204030204" pitchFamily="34" charset="0"/>
                          <a:sym typeface="Calibri"/>
                        </a:rPr>
                        <a:t>Menores costos de productos y transporte.</a:t>
                      </a:r>
                      <a:endParaRPr lang="es-ES_tradnl" b="0" noProof="0" dirty="0">
                        <a:solidFill>
                          <a:schemeClr val="tx1"/>
                        </a:solidFill>
                        <a:latin typeface="Calibri" panose="020F0502020204030204" pitchFamily="34" charset="0"/>
                        <a:ea typeface="Calibri"/>
                        <a:cs typeface="Calibri" panose="020F0502020204030204" pitchFamily="34" charset="0"/>
                      </a:endParaRPr>
                    </a:p>
                    <a:p>
                      <a:pPr marL="182563" indent="-182563">
                        <a:spcBef>
                          <a:spcPts val="320"/>
                        </a:spcBef>
                        <a:buClr>
                          <a:srgbClr val="7150A0"/>
                        </a:buClr>
                        <a:buSzPct val="100000"/>
                        <a:buFont typeface="Arial"/>
                        <a:buChar char="•"/>
                      </a:pPr>
                      <a:r>
                        <a:rPr lang="es-ES_tradnl" b="0" noProof="0" dirty="0">
                          <a:solidFill>
                            <a:schemeClr val="tx1"/>
                          </a:solidFill>
                          <a:latin typeface="Calibri" panose="020F0502020204030204" pitchFamily="34" charset="0"/>
                          <a:ea typeface="Calibri"/>
                          <a:cs typeface="Calibri" panose="020F0502020204030204" pitchFamily="34" charset="0"/>
                          <a:sym typeface="Calibri"/>
                        </a:rPr>
                        <a:t>Menor riesgo de deterioro de productos.</a:t>
                      </a:r>
                      <a:endParaRPr lang="es-ES_tradnl" b="0" noProof="0" dirty="0">
                        <a:solidFill>
                          <a:schemeClr val="tx1"/>
                        </a:solidFill>
                        <a:latin typeface="Calibri" panose="020F0502020204030204" pitchFamily="34" charset="0"/>
                        <a:ea typeface="Calibri"/>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DCED"/>
                    </a:solidFill>
                  </a:tcPr>
                </a:tc>
                <a:extLst>
                  <a:ext uri="{0D108BD9-81ED-4DB2-BD59-A6C34878D82A}">
                    <a16:rowId xmlns:a16="http://schemas.microsoft.com/office/drawing/2014/main" val="10001"/>
                  </a:ext>
                </a:extLst>
              </a:tr>
            </a:tbl>
          </a:graphicData>
        </a:graphic>
      </p:graphicFrame>
      <p:sp>
        <p:nvSpPr>
          <p:cNvPr id="17" name="Rectángulo redondeado 16">
            <a:extLst>
              <a:ext uri="{FF2B5EF4-FFF2-40B4-BE49-F238E27FC236}">
                <a16:creationId xmlns:a16="http://schemas.microsoft.com/office/drawing/2014/main" id="{053D1003-3FE8-3847-AA5C-BD3C4C28AAE1}"/>
              </a:ext>
            </a:extLst>
          </p:cNvPr>
          <p:cNvSpPr/>
          <p:nvPr/>
        </p:nvSpPr>
        <p:spPr>
          <a:xfrm>
            <a:off x="4753752" y="1711489"/>
            <a:ext cx="2939845" cy="3431652"/>
          </a:xfrm>
          <a:prstGeom prst="roundRect">
            <a:avLst>
              <a:gd name="adj" fmla="val 0"/>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sp>
        <p:nvSpPr>
          <p:cNvPr id="18" name="Google Shape;441;p34">
            <a:extLst>
              <a:ext uri="{FF2B5EF4-FFF2-40B4-BE49-F238E27FC236}">
                <a16:creationId xmlns:a16="http://schemas.microsoft.com/office/drawing/2014/main" id="{983540D9-1F8A-9A4D-B1B3-E6BF8A88EDBE}"/>
              </a:ext>
            </a:extLst>
          </p:cNvPr>
          <p:cNvSpPr txBox="1"/>
          <p:nvPr/>
        </p:nvSpPr>
        <p:spPr>
          <a:xfrm>
            <a:off x="510069" y="925339"/>
            <a:ext cx="8165619" cy="523220"/>
          </a:xfrm>
          <a:prstGeom prst="rect">
            <a:avLst/>
          </a:prstGeom>
          <a:noFill/>
          <a:ln>
            <a:noFill/>
          </a:ln>
        </p:spPr>
        <p:txBody>
          <a:bodyPr spcFirstLastPara="1" wrap="square" lIns="0" tIns="0" rIns="0" bIns="0" anchor="t" anchorCtr="0">
            <a:spAutoFit/>
          </a:bodyPr>
          <a:lstStyle/>
          <a:p>
            <a:pPr marL="11113" marR="0" lvl="0" indent="0" algn="l" rtl="0">
              <a:spcBef>
                <a:spcPts val="0"/>
              </a:spcBef>
              <a:spcAft>
                <a:spcPts val="0"/>
              </a:spcAft>
              <a:buNone/>
            </a:pPr>
            <a:r>
              <a:rPr lang="en-US" sz="1600" b="1" dirty="0">
                <a:solidFill>
                  <a:schemeClr val="dk1"/>
                </a:solidFill>
                <a:latin typeface="Calibri"/>
                <a:ea typeface="Calibri"/>
                <a:cs typeface="Calibri"/>
                <a:sym typeface="Calibri"/>
              </a:rPr>
              <a:t>OTRO EJEMPLO: DESARROLLO DE PROVEEDORES, </a:t>
            </a:r>
            <a:br>
              <a:rPr lang="en-US" sz="1600" b="1" dirty="0">
                <a:solidFill>
                  <a:schemeClr val="dk1"/>
                </a:solidFill>
                <a:latin typeface="Calibri"/>
                <a:ea typeface="Calibri"/>
                <a:cs typeface="Calibri"/>
                <a:sym typeface="Calibri"/>
              </a:rPr>
            </a:br>
            <a:r>
              <a:rPr lang="es-ES" sz="1700" b="1" dirty="0">
                <a:solidFill>
                  <a:srgbClr val="EE4639"/>
                </a:solidFill>
                <a:latin typeface="Graphik Bold" panose="020B0503030202060203" pitchFamily="34" charset="77"/>
                <a:cs typeface="Calibri" charset="0"/>
              </a:rPr>
              <a:t>+</a:t>
            </a:r>
            <a:r>
              <a:rPr lang="es-ES" sz="1600" b="1" dirty="0">
                <a:solidFill>
                  <a:srgbClr val="EE4639"/>
                </a:solidFill>
                <a:latin typeface="Graphik Bold" panose="020B0503030202060203" pitchFamily="34" charset="77"/>
                <a:cs typeface="Calibri" charset="0"/>
              </a:rPr>
              <a:t> </a:t>
            </a:r>
            <a:r>
              <a:rPr lang="es-ES" sz="1800" b="1" dirty="0">
                <a:solidFill>
                  <a:srgbClr val="EE4639"/>
                </a:solidFill>
                <a:latin typeface="Calibri"/>
                <a:ea typeface="Calibri"/>
                <a:cs typeface="Calibri"/>
                <a:sym typeface="Calibri"/>
              </a:rPr>
              <a:t>CASO: </a:t>
            </a:r>
            <a:r>
              <a:rPr lang="en-US" sz="1800" b="1" dirty="0">
                <a:solidFill>
                  <a:srgbClr val="EE4639"/>
                </a:solidFill>
                <a:latin typeface="Calibri"/>
                <a:cs typeface="Calibri"/>
                <a:sym typeface="Calibri"/>
              </a:rPr>
              <a:t>ARAMARK-CAJAMARCA</a:t>
            </a:r>
            <a:endParaRPr sz="1800" dirty="0">
              <a:solidFill>
                <a:schemeClr val="dk1"/>
              </a:solidFill>
              <a:latin typeface="Calibri"/>
              <a:ea typeface="Calibri"/>
              <a:cs typeface="Calibri"/>
              <a:sym typeface="Calibri"/>
            </a:endParaRPr>
          </a:p>
        </p:txBody>
      </p:sp>
      <p:pic>
        <p:nvPicPr>
          <p:cNvPr id="19" name="Imagen 18">
            <a:extLst>
              <a:ext uri="{FF2B5EF4-FFF2-40B4-BE49-F238E27FC236}">
                <a16:creationId xmlns:a16="http://schemas.microsoft.com/office/drawing/2014/main" id="{B1E1D47F-3BA8-7441-B28D-49F1CD13CE6E}"/>
              </a:ext>
            </a:extLst>
          </p:cNvPr>
          <p:cNvPicPr>
            <a:picLocks noChangeAspect="1"/>
          </p:cNvPicPr>
          <p:nvPr/>
        </p:nvPicPr>
        <p:blipFill>
          <a:blip r:embed="rId3"/>
          <a:stretch>
            <a:fillRect/>
          </a:stretch>
        </p:blipFill>
        <p:spPr>
          <a:xfrm>
            <a:off x="1651119" y="2241665"/>
            <a:ext cx="2548800" cy="726408"/>
          </a:xfrm>
          <a:prstGeom prst="rect">
            <a:avLst/>
          </a:prstGeom>
        </p:spPr>
      </p:pic>
      <p:pic>
        <p:nvPicPr>
          <p:cNvPr id="20" name="Imagen 19">
            <a:extLst>
              <a:ext uri="{FF2B5EF4-FFF2-40B4-BE49-F238E27FC236}">
                <a16:creationId xmlns:a16="http://schemas.microsoft.com/office/drawing/2014/main" id="{A4B41D9E-D180-4841-90FD-487D18DC2A13}"/>
              </a:ext>
            </a:extLst>
          </p:cNvPr>
          <p:cNvPicPr>
            <a:picLocks noChangeAspect="1"/>
          </p:cNvPicPr>
          <p:nvPr/>
        </p:nvPicPr>
        <p:blipFill rotWithShape="1">
          <a:blip r:embed="rId4"/>
          <a:srcRect t="11411" b="15455"/>
          <a:stretch/>
        </p:blipFill>
        <p:spPr>
          <a:xfrm>
            <a:off x="4944081" y="2158458"/>
            <a:ext cx="2548800" cy="89282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8"/>
          <p:cNvSpPr txBox="1"/>
          <p:nvPr/>
        </p:nvSpPr>
        <p:spPr>
          <a:xfrm>
            <a:off x="510069" y="925339"/>
            <a:ext cx="4061931"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chemeClr val="dk1"/>
                </a:solidFill>
                <a:latin typeface="Calibri"/>
                <a:ea typeface="Calibri"/>
                <a:cs typeface="Calibri"/>
                <a:sym typeface="Calibri"/>
              </a:rPr>
              <a:t>TOMEMOS EN CUENTA QUE:</a:t>
            </a:r>
            <a:endParaRPr sz="1600" dirty="0">
              <a:solidFill>
                <a:schemeClr val="dk1"/>
              </a:solidFill>
              <a:latin typeface="Calibri"/>
              <a:ea typeface="Calibri"/>
              <a:cs typeface="Calibri"/>
              <a:sym typeface="Calibri"/>
            </a:endParaRPr>
          </a:p>
        </p:txBody>
      </p:sp>
      <p:sp>
        <p:nvSpPr>
          <p:cNvPr id="8" name="Rectangle 5">
            <a:extLst>
              <a:ext uri="{FF2B5EF4-FFF2-40B4-BE49-F238E27FC236}">
                <a16:creationId xmlns:a16="http://schemas.microsoft.com/office/drawing/2014/main" id="{BBC2AC05-CC75-CF43-AF5B-B03EE1613E7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DESARROLLO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E1DD09A4-99AC-DC43-AF06-4A0AC9DD127F}"/>
              </a:ext>
            </a:extLst>
          </p:cNvPr>
          <p:cNvPicPr>
            <a:picLocks noChangeAspect="1"/>
          </p:cNvPicPr>
          <p:nvPr/>
        </p:nvPicPr>
        <p:blipFill>
          <a:blip r:embed="rId3"/>
          <a:stretch>
            <a:fillRect/>
          </a:stretch>
        </p:blipFill>
        <p:spPr>
          <a:xfrm>
            <a:off x="5375899" y="3492213"/>
            <a:ext cx="2548800" cy="726408"/>
          </a:xfrm>
          <a:prstGeom prst="rect">
            <a:avLst/>
          </a:prstGeom>
        </p:spPr>
      </p:pic>
      <p:pic>
        <p:nvPicPr>
          <p:cNvPr id="10" name="Imagen 9">
            <a:extLst>
              <a:ext uri="{FF2B5EF4-FFF2-40B4-BE49-F238E27FC236}">
                <a16:creationId xmlns:a16="http://schemas.microsoft.com/office/drawing/2014/main" id="{0D1E02A3-4CF6-6846-AED8-644047656E04}"/>
              </a:ext>
            </a:extLst>
          </p:cNvPr>
          <p:cNvPicPr>
            <a:picLocks noChangeAspect="1"/>
          </p:cNvPicPr>
          <p:nvPr/>
        </p:nvPicPr>
        <p:blipFill rotWithShape="1">
          <a:blip r:embed="rId4"/>
          <a:srcRect t="11411" b="15455"/>
          <a:stretch/>
        </p:blipFill>
        <p:spPr>
          <a:xfrm>
            <a:off x="5375899" y="2368121"/>
            <a:ext cx="2548800" cy="892822"/>
          </a:xfrm>
          <a:prstGeom prst="rect">
            <a:avLst/>
          </a:prstGeom>
        </p:spPr>
      </p:pic>
      <p:sp>
        <p:nvSpPr>
          <p:cNvPr id="11" name="Rectángulo redondeado 10">
            <a:extLst>
              <a:ext uri="{FF2B5EF4-FFF2-40B4-BE49-F238E27FC236}">
                <a16:creationId xmlns:a16="http://schemas.microsoft.com/office/drawing/2014/main" id="{951E10CF-9AF3-2144-B0D1-3BE6C788C805}"/>
              </a:ext>
            </a:extLst>
          </p:cNvPr>
          <p:cNvSpPr/>
          <p:nvPr/>
        </p:nvSpPr>
        <p:spPr>
          <a:xfrm>
            <a:off x="684213" y="1941285"/>
            <a:ext cx="4317556" cy="2501052"/>
          </a:xfrm>
          <a:prstGeom prst="roundRect">
            <a:avLst>
              <a:gd name="adj" fmla="val 4613"/>
            </a:avLst>
          </a:prstGeom>
          <a:solidFill>
            <a:srgbClr val="FCC8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36000" rtlCol="0" anchor="t"/>
          <a:lstStyle/>
          <a:p>
            <a:pPr marL="317500" indent="-133350">
              <a:spcBef>
                <a:spcPts val="240"/>
              </a:spcBef>
              <a:spcAft>
                <a:spcPts val="600"/>
              </a:spcAft>
              <a:buClr>
                <a:srgbClr val="EE4639"/>
              </a:buClr>
              <a:buSzPct val="100000"/>
              <a:buFont typeface="Arial"/>
              <a:buChar char="•"/>
            </a:pPr>
            <a:r>
              <a:rPr lang="es-ES_tradnl" sz="1500" dirty="0">
                <a:solidFill>
                  <a:schemeClr val="dk1"/>
                </a:solidFill>
                <a:latin typeface="Calibri"/>
                <a:cs typeface="Calibri"/>
                <a:sym typeface="Calibri"/>
              </a:rPr>
              <a:t>En ese momento cuando </a:t>
            </a:r>
            <a:r>
              <a:rPr lang="es-ES_tradnl" sz="1500" dirty="0" err="1">
                <a:solidFill>
                  <a:schemeClr val="dk1"/>
                </a:solidFill>
                <a:latin typeface="Calibri"/>
                <a:cs typeface="Calibri"/>
                <a:sym typeface="Calibri"/>
              </a:rPr>
              <a:t>Aramark</a:t>
            </a:r>
            <a:r>
              <a:rPr lang="es-ES_tradnl" sz="1500" dirty="0">
                <a:solidFill>
                  <a:schemeClr val="dk1"/>
                </a:solidFill>
                <a:latin typeface="Calibri"/>
                <a:cs typeface="Calibri"/>
                <a:sym typeface="Calibri"/>
              </a:rPr>
              <a:t> implementa con </a:t>
            </a:r>
            <a:r>
              <a:rPr lang="es-ES_tradnl" sz="1500" dirty="0" err="1">
                <a:solidFill>
                  <a:schemeClr val="dk1"/>
                </a:solidFill>
                <a:latin typeface="Calibri"/>
                <a:cs typeface="Calibri"/>
                <a:sym typeface="Calibri"/>
              </a:rPr>
              <a:t>Yanacocha</a:t>
            </a:r>
            <a:r>
              <a:rPr lang="es-ES_tradnl" sz="1500" dirty="0">
                <a:solidFill>
                  <a:schemeClr val="dk1"/>
                </a:solidFill>
                <a:latin typeface="Calibri"/>
                <a:cs typeface="Calibri"/>
                <a:sym typeface="Calibri"/>
              </a:rPr>
              <a:t> la nueva cocina central, no tenían en Cajamarca los suficientes proveedores que cumplieran con los estándares requeridos y eso les generaba muchos problemas.</a:t>
            </a:r>
          </a:p>
          <a:p>
            <a:pPr marL="317500" indent="-133350">
              <a:spcBef>
                <a:spcPts val="240"/>
              </a:spcBef>
              <a:spcAft>
                <a:spcPts val="600"/>
              </a:spcAft>
              <a:buClr>
                <a:srgbClr val="EE4639"/>
              </a:buClr>
              <a:buSzPct val="100000"/>
              <a:buFont typeface="Arial"/>
              <a:buChar char="•"/>
            </a:pPr>
            <a:r>
              <a:rPr lang="es-ES_tradnl" sz="1500" dirty="0">
                <a:solidFill>
                  <a:schemeClr val="dk1"/>
                </a:solidFill>
                <a:latin typeface="Calibri"/>
                <a:cs typeface="Calibri"/>
                <a:sym typeface="Calibri"/>
              </a:rPr>
              <a:t>Por esto iniciaron un proceso de desarrollo de proveedores que les permitió mejorar en diferentes aspectos.</a:t>
            </a:r>
            <a:endParaRPr lang="es-ES_tradnl" sz="1500" dirty="0">
              <a:solidFill>
                <a:schemeClr val="dk1"/>
              </a:solidFill>
              <a:latin typeface="Calibri"/>
              <a:cs typeface="Calibri"/>
            </a:endParaRPr>
          </a:p>
        </p:txBody>
      </p:sp>
      <p:sp>
        <p:nvSpPr>
          <p:cNvPr id="13" name="Rectángulo redondeado 12">
            <a:extLst>
              <a:ext uri="{FF2B5EF4-FFF2-40B4-BE49-F238E27FC236}">
                <a16:creationId xmlns:a16="http://schemas.microsoft.com/office/drawing/2014/main" id="{023C78CD-1AD7-9649-93B8-8F4049257916}"/>
              </a:ext>
            </a:extLst>
          </p:cNvPr>
          <p:cNvSpPr/>
          <p:nvPr/>
        </p:nvSpPr>
        <p:spPr>
          <a:xfrm>
            <a:off x="2560091" y="1518416"/>
            <a:ext cx="565800" cy="565800"/>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742151B7-0DF4-354B-A88E-183857E5D6B7}"/>
              </a:ext>
            </a:extLst>
          </p:cNvPr>
          <p:cNvPicPr>
            <a:picLocks noChangeAspect="1"/>
          </p:cNvPicPr>
          <p:nvPr/>
        </p:nvPicPr>
        <p:blipFill>
          <a:blip r:embed="rId5"/>
          <a:stretch>
            <a:fillRect/>
          </a:stretch>
        </p:blipFill>
        <p:spPr>
          <a:xfrm>
            <a:off x="2671492" y="1627544"/>
            <a:ext cx="354571" cy="3591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 name="Rectángulo 3">
            <a:extLst>
              <a:ext uri="{FF2B5EF4-FFF2-40B4-BE49-F238E27FC236}">
                <a16:creationId xmlns:a16="http://schemas.microsoft.com/office/drawing/2014/main" id="{9B098055-63A1-3F44-9582-FE95BC783B9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A5B5CD1B-0AA4-7A40-A002-74807458AAA6}"/>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CARACTERÍSTICAS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LOS PEDIDOS</a:t>
            </a:r>
          </a:p>
        </p:txBody>
      </p:sp>
      <p:pic>
        <p:nvPicPr>
          <p:cNvPr id="6" name="Imagen 5">
            <a:extLst>
              <a:ext uri="{FF2B5EF4-FFF2-40B4-BE49-F238E27FC236}">
                <a16:creationId xmlns:a16="http://schemas.microsoft.com/office/drawing/2014/main" id="{5622776F-7E93-AC44-A911-45615E931C69}"/>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9"/>
          <p:cNvSpPr txBox="1"/>
          <p:nvPr/>
        </p:nvSpPr>
        <p:spPr>
          <a:xfrm>
            <a:off x="510069" y="925339"/>
            <a:ext cx="8165619" cy="1308050"/>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ANÁLISIS </a:t>
            </a:r>
            <a:endParaRPr lang="es-ES_tradnl" sz="1600" dirty="0">
              <a:solidFill>
                <a:schemeClr val="dk1"/>
              </a:solidFill>
              <a:latin typeface="Calibri"/>
              <a:ea typeface="Calibri"/>
              <a:cs typeface="Calibri"/>
              <a:sym typeface="Calibri"/>
            </a:endParaRPr>
          </a:p>
          <a:p>
            <a:pPr marL="11113" marR="0" lvl="0" indent="0" algn="l" rtl="0">
              <a:spcBef>
                <a:spcPts val="0"/>
              </a:spcBef>
              <a:spcAft>
                <a:spcPts val="0"/>
              </a:spcAft>
              <a:buNone/>
            </a:pPr>
            <a:r>
              <a:rPr lang="es-ES_tradnl" sz="1600" b="1" dirty="0">
                <a:solidFill>
                  <a:srgbClr val="EE4639"/>
                </a:solidFill>
                <a:latin typeface="Calibri"/>
                <a:ea typeface="Calibri"/>
                <a:cs typeface="Calibri"/>
                <a:sym typeface="Calibri"/>
              </a:rPr>
              <a:t>Como se puede ver, es muy importante gestionar bien las compras, los proveedores son una pieza fundamental dentro de la cadena de suministros</a:t>
            </a:r>
            <a:r>
              <a:rPr lang="es-ES_tradnl" sz="1600" dirty="0">
                <a:solidFill>
                  <a:schemeClr val="dk1"/>
                </a:solidFill>
                <a:latin typeface="Calibri"/>
                <a:ea typeface="Calibri"/>
                <a:cs typeface="Calibri"/>
                <a:sym typeface="Calibri"/>
              </a:rPr>
              <a:t>, por eso no se puede trabajar con cualquier empresa, es necesario evaluar a los proveedores antes de empezar a trabajar y cuando ya son parte del registro de proveedores.</a:t>
            </a:r>
            <a:endParaRPr lang="es-ES_tradnl" dirty="0"/>
          </a:p>
        </p:txBody>
      </p:sp>
      <p:sp>
        <p:nvSpPr>
          <p:cNvPr id="6" name="Rectangle 5">
            <a:extLst>
              <a:ext uri="{FF2B5EF4-FFF2-40B4-BE49-F238E27FC236}">
                <a16:creationId xmlns:a16="http://schemas.microsoft.com/office/drawing/2014/main" id="{4762E154-D83A-A745-A995-96649DCB102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DESARROLLO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4B02D1A4-A1E7-2346-8195-CAD4673EEB09}"/>
              </a:ext>
            </a:extLst>
          </p:cNvPr>
          <p:cNvPicPr>
            <a:picLocks noChangeAspect="1"/>
          </p:cNvPicPr>
          <p:nvPr/>
        </p:nvPicPr>
        <p:blipFill>
          <a:blip r:embed="rId3"/>
          <a:stretch>
            <a:fillRect/>
          </a:stretch>
        </p:blipFill>
        <p:spPr>
          <a:xfrm>
            <a:off x="5083291" y="2940706"/>
            <a:ext cx="3132705" cy="892821"/>
          </a:xfrm>
          <a:prstGeom prst="rect">
            <a:avLst/>
          </a:prstGeom>
        </p:spPr>
      </p:pic>
      <p:pic>
        <p:nvPicPr>
          <p:cNvPr id="8" name="Imagen 7">
            <a:extLst>
              <a:ext uri="{FF2B5EF4-FFF2-40B4-BE49-F238E27FC236}">
                <a16:creationId xmlns:a16="http://schemas.microsoft.com/office/drawing/2014/main" id="{81EB5AEA-6CB8-5D42-AB08-FA14B975D94A}"/>
              </a:ext>
            </a:extLst>
          </p:cNvPr>
          <p:cNvPicPr>
            <a:picLocks noChangeAspect="1"/>
          </p:cNvPicPr>
          <p:nvPr/>
        </p:nvPicPr>
        <p:blipFill rotWithShape="1">
          <a:blip r:embed="rId4"/>
          <a:srcRect t="11411" b="15455"/>
          <a:stretch/>
        </p:blipFill>
        <p:spPr>
          <a:xfrm>
            <a:off x="1036843" y="2857500"/>
            <a:ext cx="3023868" cy="105923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0"/>
          <p:cNvSpPr txBox="1"/>
          <p:nvPr/>
        </p:nvSpPr>
        <p:spPr>
          <a:xfrm>
            <a:off x="510070" y="925339"/>
            <a:ext cx="3882544" cy="1723549"/>
          </a:xfrm>
          <a:prstGeom prst="rect">
            <a:avLst/>
          </a:prstGeom>
          <a:noFill/>
          <a:ln>
            <a:noFill/>
          </a:ln>
        </p:spPr>
        <p:txBody>
          <a:bodyPr spcFirstLastPara="1" wrap="square" lIns="0" tIns="0" rIns="0" bIns="0" anchor="t" anchorCtr="0">
            <a:spAutoFit/>
          </a:bodyPr>
          <a:lstStyle/>
          <a:p>
            <a:pPr marL="182563" marR="0" lvl="0" indent="-171450" algn="l" rtl="0">
              <a:spcBef>
                <a:spcPts val="0"/>
              </a:spcBef>
              <a:spcAft>
                <a:spcPts val="0"/>
              </a:spcAft>
              <a:buClr>
                <a:schemeClr val="dk1"/>
              </a:buClr>
              <a:buSzPts val="1600"/>
              <a:buFont typeface="Arial"/>
              <a:buChar char="•"/>
            </a:pPr>
            <a:r>
              <a:rPr lang="es-ES_tradnl" sz="1600" b="1" dirty="0">
                <a:solidFill>
                  <a:srgbClr val="EE4639"/>
                </a:solidFill>
                <a:latin typeface="Calibri"/>
                <a:ea typeface="Calibri"/>
                <a:cs typeface="Calibri"/>
                <a:sym typeface="Calibri"/>
              </a:rPr>
              <a:t>¿Cómo Telefónica y </a:t>
            </a:r>
            <a:r>
              <a:rPr lang="es-ES_tradnl" sz="1600" b="1" dirty="0" err="1">
                <a:solidFill>
                  <a:srgbClr val="EE4639"/>
                </a:solidFill>
                <a:latin typeface="Calibri"/>
                <a:ea typeface="Calibri"/>
                <a:cs typeface="Calibri"/>
                <a:sym typeface="Calibri"/>
              </a:rPr>
              <a:t>Yanacocha</a:t>
            </a:r>
            <a:r>
              <a:rPr lang="es-ES_tradnl" sz="1600" b="1" dirty="0">
                <a:solidFill>
                  <a:srgbClr val="EE4639"/>
                </a:solidFill>
                <a:latin typeface="Calibri"/>
                <a:ea typeface="Calibri"/>
                <a:cs typeface="Calibri"/>
                <a:sym typeface="Calibri"/>
              </a:rPr>
              <a:t> </a:t>
            </a:r>
            <a:r>
              <a:rPr lang="es-ES_tradnl" sz="1600" dirty="0">
                <a:solidFill>
                  <a:schemeClr val="dk1"/>
                </a:solidFill>
                <a:latin typeface="Calibri"/>
                <a:ea typeface="Calibri"/>
                <a:cs typeface="Calibri"/>
                <a:sym typeface="Calibri"/>
              </a:rPr>
              <a:t>entendieron que necesitaban desarrollar proveedores que les aseguraran un suministro, calidad y precio de los productos que necesitaban?</a:t>
            </a:r>
            <a:endParaRPr lang="es-ES_tradnl" dirty="0"/>
          </a:p>
          <a:p>
            <a:pPr marL="182563" marR="0" lvl="0" indent="-69850"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82563" marR="0" lvl="0" indent="-171450"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¿Cómo sería la historia si no hubieran desarrollado proveedores?</a:t>
            </a:r>
            <a:endParaRPr lang="es-ES_tradnl" dirty="0"/>
          </a:p>
        </p:txBody>
      </p:sp>
      <p:sp>
        <p:nvSpPr>
          <p:cNvPr id="6" name="Rectangle 5">
            <a:extLst>
              <a:ext uri="{FF2B5EF4-FFF2-40B4-BE49-F238E27FC236}">
                <a16:creationId xmlns:a16="http://schemas.microsoft.com/office/drawing/2014/main" id="{E676EEE1-8EB3-8C4E-98DA-18DC946016A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DESARROLLO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Google Shape;333;p23">
            <a:extLst>
              <a:ext uri="{FF2B5EF4-FFF2-40B4-BE49-F238E27FC236}">
                <a16:creationId xmlns:a16="http://schemas.microsoft.com/office/drawing/2014/main" id="{82881B2D-1378-3B47-A9FD-BA58EB55160C}"/>
              </a:ext>
            </a:extLst>
          </p:cNvPr>
          <p:cNvSpPr/>
          <p:nvPr/>
        </p:nvSpPr>
        <p:spPr>
          <a:xfrm>
            <a:off x="684213" y="2857500"/>
            <a:ext cx="3708401" cy="501005"/>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_tradnl" sz="1500" b="1" dirty="0">
                <a:solidFill>
                  <a:schemeClr val="lt1"/>
                </a:solidFill>
                <a:latin typeface="Calibri"/>
                <a:ea typeface="Calibri"/>
                <a:cs typeface="Calibri"/>
                <a:sym typeface="Calibri"/>
              </a:rPr>
              <a:t>INTERESANTE REFLEXIÓN, ¿NO CREES?</a:t>
            </a:r>
            <a:endParaRPr lang="es-ES_tradnl" sz="1500" dirty="0"/>
          </a:p>
        </p:txBody>
      </p:sp>
      <p:pic>
        <p:nvPicPr>
          <p:cNvPr id="3" name="Imagen 2">
            <a:extLst>
              <a:ext uri="{FF2B5EF4-FFF2-40B4-BE49-F238E27FC236}">
                <a16:creationId xmlns:a16="http://schemas.microsoft.com/office/drawing/2014/main" id="{B587606A-9E5C-B74F-B399-C97BC88700C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0"/>
            <a:ext cx="4392612" cy="5715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1"/>
          <p:cNvSpPr txBox="1"/>
          <p:nvPr/>
        </p:nvSpPr>
        <p:spPr>
          <a:xfrm>
            <a:off x="510070" y="925339"/>
            <a:ext cx="2790914" cy="2046714"/>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ALGO MÁS SOBRE EVALUACIÓN DE PROVEEDORES</a:t>
            </a:r>
            <a:endParaRPr lang="es-ES_tradnl" sz="1600" dirty="0">
              <a:solidFill>
                <a:schemeClr val="dk1"/>
              </a:solidFill>
              <a:latin typeface="Calibri"/>
              <a:ea typeface="Calibri"/>
              <a:cs typeface="Calibri"/>
              <a:sym typeface="Calibri"/>
            </a:endParaRPr>
          </a:p>
          <a:p>
            <a:pPr marL="11113" marR="0" lvl="0" indent="0" algn="l" rtl="0">
              <a:spcBef>
                <a:spcPts val="0"/>
              </a:spcBef>
              <a:spcAft>
                <a:spcPts val="0"/>
              </a:spcAft>
              <a:buNone/>
            </a:pPr>
            <a:r>
              <a:rPr lang="es-ES_tradnl" sz="1600" dirty="0">
                <a:solidFill>
                  <a:schemeClr val="dk1"/>
                </a:solidFill>
                <a:latin typeface="Calibri"/>
                <a:ea typeface="Calibri"/>
                <a:cs typeface="Calibri"/>
                <a:sym typeface="Calibri"/>
              </a:rPr>
              <a:t>Antes de iniciar una relación comercial se deben evaluar a los proveedores para no tener sorpresas desagradables como incumplimientos, fallas, falta de garantía, no tiene soporte, etc.</a:t>
            </a:r>
            <a:endParaRPr lang="es-ES_tradnl" dirty="0"/>
          </a:p>
        </p:txBody>
      </p:sp>
      <p:sp>
        <p:nvSpPr>
          <p:cNvPr id="5" name="Rectangle 5">
            <a:extLst>
              <a:ext uri="{FF2B5EF4-FFF2-40B4-BE49-F238E27FC236}">
                <a16:creationId xmlns:a16="http://schemas.microsoft.com/office/drawing/2014/main" id="{9E4E70F4-CE7B-D346-8D1F-316DAD35206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DESARROLLO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A6197DC8-476A-124C-ADB7-8ED2A07A6FB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58232" y="912812"/>
            <a:ext cx="5585767" cy="43211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4" name="Rectángulo 3">
            <a:extLst>
              <a:ext uri="{FF2B5EF4-FFF2-40B4-BE49-F238E27FC236}">
                <a16:creationId xmlns:a16="http://schemas.microsoft.com/office/drawing/2014/main" id="{22154EED-9E2D-7F45-B42D-B7E99E0B7987}"/>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606E1D1C-71A0-E147-B6D8-21F246A0F8B5}"/>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EVALUACIÓN</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PROVEEDORES</a:t>
            </a:r>
          </a:p>
        </p:txBody>
      </p:sp>
      <p:pic>
        <p:nvPicPr>
          <p:cNvPr id="6" name="Imagen 5">
            <a:extLst>
              <a:ext uri="{FF2B5EF4-FFF2-40B4-BE49-F238E27FC236}">
                <a16:creationId xmlns:a16="http://schemas.microsoft.com/office/drawing/2014/main" id="{5DE28846-86CD-BE46-984E-BF084FAB43B1}"/>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txBox="1"/>
          <p:nvPr/>
        </p:nvSpPr>
        <p:spPr>
          <a:xfrm>
            <a:off x="510069" y="925339"/>
            <a:ext cx="8165619" cy="815608"/>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¿QUIÉN EVALÚA A LOS PROVEEDORES?</a:t>
            </a:r>
            <a:endParaRPr lang="es-ES_tradnl" sz="1600" dirty="0">
              <a:solidFill>
                <a:schemeClr val="dk1"/>
              </a:solidFill>
              <a:latin typeface="Calibri"/>
              <a:ea typeface="Calibri"/>
              <a:cs typeface="Calibri"/>
              <a:sym typeface="Calibri"/>
            </a:endParaRPr>
          </a:p>
          <a:p>
            <a:pPr marL="11113" marR="0" lvl="0" indent="0" algn="l" rtl="0">
              <a:spcBef>
                <a:spcPts val="0"/>
              </a:spcBef>
              <a:spcAft>
                <a:spcPts val="0"/>
              </a:spcAft>
              <a:buNone/>
            </a:pPr>
            <a:r>
              <a:rPr lang="es-ES_tradnl" sz="1600" dirty="0">
                <a:solidFill>
                  <a:schemeClr val="dk1"/>
                </a:solidFill>
                <a:latin typeface="Calibri"/>
                <a:ea typeface="Calibri"/>
                <a:cs typeface="Calibri"/>
                <a:sym typeface="Calibri"/>
              </a:rPr>
              <a:t>Puede ser la misma empresa o se puede encargar a una empresa especializada como estas que son de las más conocidas:</a:t>
            </a:r>
            <a:endParaRPr lang="es-ES_tradnl" sz="1600" b="1" dirty="0">
              <a:solidFill>
                <a:srgbClr val="E5584B"/>
              </a:solidFill>
              <a:latin typeface="Calibri"/>
              <a:ea typeface="Calibri"/>
              <a:cs typeface="Calibri"/>
              <a:sym typeface="Calibri"/>
            </a:endParaRPr>
          </a:p>
        </p:txBody>
      </p:sp>
      <p:sp>
        <p:nvSpPr>
          <p:cNvPr id="7" name="Rectangle 5">
            <a:extLst>
              <a:ext uri="{FF2B5EF4-FFF2-40B4-BE49-F238E27FC236}">
                <a16:creationId xmlns:a16="http://schemas.microsoft.com/office/drawing/2014/main" id="{07014989-1053-4547-87E6-50801081FAF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EVALUACIÓN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AA061F82-2E17-2B4D-83FC-E2035145EB98}"/>
              </a:ext>
            </a:extLst>
          </p:cNvPr>
          <p:cNvPicPr>
            <a:picLocks noChangeAspect="1"/>
          </p:cNvPicPr>
          <p:nvPr/>
        </p:nvPicPr>
        <p:blipFill>
          <a:blip r:embed="rId3"/>
          <a:stretch>
            <a:fillRect/>
          </a:stretch>
        </p:blipFill>
        <p:spPr>
          <a:xfrm>
            <a:off x="4960667" y="2244611"/>
            <a:ext cx="3396949" cy="1669282"/>
          </a:xfrm>
          <a:prstGeom prst="rect">
            <a:avLst/>
          </a:prstGeom>
          <a:ln>
            <a:noFill/>
          </a:ln>
        </p:spPr>
      </p:pic>
      <p:grpSp>
        <p:nvGrpSpPr>
          <p:cNvPr id="4" name="Grupo 3">
            <a:extLst>
              <a:ext uri="{FF2B5EF4-FFF2-40B4-BE49-F238E27FC236}">
                <a16:creationId xmlns:a16="http://schemas.microsoft.com/office/drawing/2014/main" id="{434B8E41-34DE-334F-9D24-D2BEC26AD9C0}"/>
              </a:ext>
            </a:extLst>
          </p:cNvPr>
          <p:cNvGrpSpPr/>
          <p:nvPr/>
        </p:nvGrpSpPr>
        <p:grpSpPr>
          <a:xfrm>
            <a:off x="840113" y="2524573"/>
            <a:ext cx="3574397" cy="1213048"/>
            <a:chOff x="997603" y="3913893"/>
            <a:chExt cx="3574397" cy="1213048"/>
          </a:xfrm>
        </p:grpSpPr>
        <p:pic>
          <p:nvPicPr>
            <p:cNvPr id="3" name="Imagen 2">
              <a:extLst>
                <a:ext uri="{FF2B5EF4-FFF2-40B4-BE49-F238E27FC236}">
                  <a16:creationId xmlns:a16="http://schemas.microsoft.com/office/drawing/2014/main" id="{E75FA5C1-4913-CB4A-B29A-26C008670C29}"/>
                </a:ext>
              </a:extLst>
            </p:cNvPr>
            <p:cNvPicPr>
              <a:picLocks noChangeAspect="1"/>
            </p:cNvPicPr>
            <p:nvPr/>
          </p:nvPicPr>
          <p:blipFill rotWithShape="1">
            <a:blip r:embed="rId4"/>
            <a:srcRect r="57437"/>
            <a:stretch/>
          </p:blipFill>
          <p:spPr>
            <a:xfrm>
              <a:off x="997603" y="3913893"/>
              <a:ext cx="724871" cy="871077"/>
            </a:xfrm>
            <a:prstGeom prst="rect">
              <a:avLst/>
            </a:prstGeom>
          </p:spPr>
        </p:pic>
        <p:pic>
          <p:nvPicPr>
            <p:cNvPr id="12" name="Imagen 11">
              <a:extLst>
                <a:ext uri="{FF2B5EF4-FFF2-40B4-BE49-F238E27FC236}">
                  <a16:creationId xmlns:a16="http://schemas.microsoft.com/office/drawing/2014/main" id="{91B17FBD-FE93-904F-9025-8C470DF114FA}"/>
                </a:ext>
              </a:extLst>
            </p:cNvPr>
            <p:cNvPicPr>
              <a:picLocks noChangeAspect="1"/>
            </p:cNvPicPr>
            <p:nvPr/>
          </p:nvPicPr>
          <p:blipFill rotWithShape="1">
            <a:blip r:embed="rId4"/>
            <a:srcRect l="42979" t="34388" r="5827" b="26353"/>
            <a:stretch/>
          </p:blipFill>
          <p:spPr>
            <a:xfrm>
              <a:off x="997603" y="4784970"/>
              <a:ext cx="871870" cy="341971"/>
            </a:xfrm>
            <a:prstGeom prst="rect">
              <a:avLst/>
            </a:prstGeom>
          </p:spPr>
        </p:pic>
        <p:pic>
          <p:nvPicPr>
            <p:cNvPr id="13" name="Picture 3" descr="Return Home">
              <a:extLst>
                <a:ext uri="{FF2B5EF4-FFF2-40B4-BE49-F238E27FC236}">
                  <a16:creationId xmlns:a16="http://schemas.microsoft.com/office/drawing/2014/main" id="{1EAB1A2A-D2D1-5F43-B0A6-2DD396333FAF}"/>
                </a:ext>
              </a:extLst>
            </p:cNvPr>
            <p:cNvPicPr>
              <a:picLocks noChangeAspect="1" noChangeArrowheads="1"/>
            </p:cNvPicPr>
            <p:nvPr/>
          </p:nvPicPr>
          <p:blipFill rotWithShape="1">
            <a:blip r:embed="rId5"/>
            <a:srcRect l="29225" t="77333"/>
            <a:stretch/>
          </p:blipFill>
          <p:spPr bwMode="auto">
            <a:xfrm>
              <a:off x="1938251" y="4844315"/>
              <a:ext cx="2633749" cy="223280"/>
            </a:xfrm>
            <a:prstGeom prst="rect">
              <a:avLst/>
            </a:prstGeom>
            <a:noFill/>
            <a:ln w="9525">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4"/>
          <p:cNvSpPr txBox="1"/>
          <p:nvPr/>
        </p:nvSpPr>
        <p:spPr>
          <a:xfrm>
            <a:off x="510069" y="925339"/>
            <a:ext cx="8165619"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chemeClr val="dk1"/>
                </a:solidFill>
                <a:latin typeface="Calibri"/>
                <a:ea typeface="Calibri"/>
                <a:cs typeface="Calibri"/>
                <a:sym typeface="Calibri"/>
              </a:rPr>
              <a:t>¿CÓMO SE EVALÚA  A LOS PROVEEDORES?</a:t>
            </a:r>
            <a:endParaRPr sz="1600" b="1" dirty="0">
              <a:solidFill>
                <a:srgbClr val="E5584B"/>
              </a:solidFill>
              <a:latin typeface="Calibri"/>
              <a:ea typeface="Calibri"/>
              <a:cs typeface="Calibri"/>
              <a:sym typeface="Calibri"/>
            </a:endParaRPr>
          </a:p>
        </p:txBody>
      </p:sp>
      <p:sp>
        <p:nvSpPr>
          <p:cNvPr id="7" name="Rectangle 5">
            <a:extLst>
              <a:ext uri="{FF2B5EF4-FFF2-40B4-BE49-F238E27FC236}">
                <a16:creationId xmlns:a16="http://schemas.microsoft.com/office/drawing/2014/main" id="{1ABEBE2A-3338-3344-AD51-F87AEB1664E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EVALUACIÓN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AC72A67E-27B0-ED46-84F8-88D632210624}"/>
              </a:ext>
            </a:extLst>
          </p:cNvPr>
          <p:cNvPicPr>
            <a:picLocks noChangeAspect="1"/>
          </p:cNvPicPr>
          <p:nvPr/>
        </p:nvPicPr>
        <p:blipFill rotWithShape="1">
          <a:blip r:embed="rId3">
            <a:extLst>
              <a:ext uri="{28A0092B-C50C-407E-A947-70E740481C1C}">
                <a14:useLocalDpi xmlns:a14="http://schemas.microsoft.com/office/drawing/2010/main"/>
              </a:ext>
            </a:extLst>
          </a:blip>
          <a:srcRect b="1919"/>
          <a:stretch/>
        </p:blipFill>
        <p:spPr>
          <a:xfrm>
            <a:off x="4751388" y="1209053"/>
            <a:ext cx="2853313" cy="4024935"/>
          </a:xfrm>
          <a:prstGeom prst="rect">
            <a:avLst/>
          </a:prstGeom>
        </p:spPr>
      </p:pic>
      <p:sp>
        <p:nvSpPr>
          <p:cNvPr id="2" name="Forma libre 1">
            <a:extLst>
              <a:ext uri="{FF2B5EF4-FFF2-40B4-BE49-F238E27FC236}">
                <a16:creationId xmlns:a16="http://schemas.microsoft.com/office/drawing/2014/main" id="{6997DCBF-2EE1-DD46-9EA2-3DDFAB134FA3}"/>
              </a:ext>
            </a:extLst>
          </p:cNvPr>
          <p:cNvSpPr/>
          <p:nvPr/>
        </p:nvSpPr>
        <p:spPr>
          <a:xfrm>
            <a:off x="2627312" y="3557016"/>
            <a:ext cx="2011680" cy="830771"/>
          </a:xfrm>
          <a:custGeom>
            <a:avLst/>
            <a:gdLst>
              <a:gd name="connsiteX0" fmla="*/ 0 w 2011680"/>
              <a:gd name="connsiteY0" fmla="*/ 0 h 621792"/>
              <a:gd name="connsiteX1" fmla="*/ 0 w 2011680"/>
              <a:gd name="connsiteY1" fmla="*/ 621792 h 621792"/>
              <a:gd name="connsiteX2" fmla="*/ 2011680 w 2011680"/>
              <a:gd name="connsiteY2" fmla="*/ 621792 h 621792"/>
            </a:gdLst>
            <a:ahLst/>
            <a:cxnLst>
              <a:cxn ang="0">
                <a:pos x="connsiteX0" y="connsiteY0"/>
              </a:cxn>
              <a:cxn ang="0">
                <a:pos x="connsiteX1" y="connsiteY1"/>
              </a:cxn>
              <a:cxn ang="0">
                <a:pos x="connsiteX2" y="connsiteY2"/>
              </a:cxn>
            </a:cxnLst>
            <a:rect l="l" t="t" r="r" b="b"/>
            <a:pathLst>
              <a:path w="2011680" h="621792">
                <a:moveTo>
                  <a:pt x="0" y="0"/>
                </a:moveTo>
                <a:lnTo>
                  <a:pt x="0" y="621792"/>
                </a:lnTo>
                <a:lnTo>
                  <a:pt x="2011680" y="621792"/>
                </a:lnTo>
              </a:path>
            </a:pathLst>
          </a:custGeom>
          <a:noFill/>
          <a:ln w="19050">
            <a:solidFill>
              <a:srgbClr val="EE4639"/>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redondeado 12">
            <a:extLst>
              <a:ext uri="{FF2B5EF4-FFF2-40B4-BE49-F238E27FC236}">
                <a16:creationId xmlns:a16="http://schemas.microsoft.com/office/drawing/2014/main" id="{5F6AE591-E13B-1349-9B27-79AEB73F6021}"/>
              </a:ext>
            </a:extLst>
          </p:cNvPr>
          <p:cNvSpPr/>
          <p:nvPr/>
        </p:nvSpPr>
        <p:spPr>
          <a:xfrm>
            <a:off x="1344724" y="2055599"/>
            <a:ext cx="2565175" cy="1501417"/>
          </a:xfrm>
          <a:prstGeom prst="roundRect">
            <a:avLst>
              <a:gd name="adj" fmla="val 9359"/>
            </a:avLst>
          </a:prstGeom>
          <a:solidFill>
            <a:srgbClr val="EE4639"/>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ES_tradnl" sz="1400" dirty="0">
                <a:solidFill>
                  <a:schemeClr val="bg1"/>
                </a:solidFill>
                <a:latin typeface="Calibri"/>
                <a:ea typeface="Calibri"/>
                <a:cs typeface="Calibri"/>
                <a:sym typeface="Calibri"/>
              </a:rPr>
              <a:t>Las empresas certificadoras evalúan una serie de aspectos en el proveedor y emiten una constancia como esta.</a:t>
            </a:r>
            <a:endParaRPr lang="es-ES_tradnl"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5"/>
          <p:cNvSpPr txBox="1"/>
          <p:nvPr/>
        </p:nvSpPr>
        <p:spPr>
          <a:xfrm>
            <a:off x="510069" y="925339"/>
            <a:ext cx="8165619" cy="1554272"/>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SI EL PROVEEDOR CALIFICA:</a:t>
            </a:r>
            <a:endParaRPr lang="es-ES_tradnl" dirty="0"/>
          </a:p>
          <a:p>
            <a:pPr marL="182563" marR="0" lvl="0" indent="-171450" algn="l" rtl="0">
              <a:spcBef>
                <a:spcPts val="0"/>
              </a:spcBef>
              <a:spcAft>
                <a:spcPts val="0"/>
              </a:spcAft>
              <a:buClr>
                <a:srgbClr val="EE4639"/>
              </a:buClr>
              <a:buSzPts val="1600"/>
              <a:buFont typeface="Arial"/>
              <a:buChar char="•"/>
            </a:pPr>
            <a:r>
              <a:rPr lang="es-ES_tradnl" sz="1600" b="1" dirty="0">
                <a:solidFill>
                  <a:srgbClr val="EE4639"/>
                </a:solidFill>
                <a:latin typeface="Calibri"/>
                <a:ea typeface="Calibri"/>
                <a:cs typeface="Calibri"/>
                <a:sym typeface="Calibri"/>
              </a:rPr>
              <a:t>Si califica, pasa a ser parte del panel de proveedores o registro de proveedores.</a:t>
            </a:r>
            <a:endParaRPr lang="es-ES_tradnl" sz="1600" dirty="0">
              <a:solidFill>
                <a:srgbClr val="EE4639"/>
              </a:solidFill>
            </a:endParaRPr>
          </a:p>
          <a:p>
            <a:pPr marL="182563" marR="0" lvl="0" indent="-69850" algn="l" rtl="0">
              <a:spcBef>
                <a:spcPts val="0"/>
              </a:spcBef>
              <a:spcAft>
                <a:spcPts val="0"/>
              </a:spcAft>
              <a:buClr>
                <a:schemeClr val="dk1"/>
              </a:buClr>
              <a:buSzPts val="1600"/>
              <a:buFont typeface="Arial"/>
              <a:buNone/>
            </a:pPr>
            <a:endParaRPr lang="es-ES_tradnl" sz="1600" b="1" dirty="0">
              <a:solidFill>
                <a:srgbClr val="E5584B"/>
              </a:solidFill>
              <a:latin typeface="Calibri"/>
              <a:ea typeface="Calibri"/>
              <a:cs typeface="Calibri"/>
              <a:sym typeface="Calibri"/>
            </a:endParaRPr>
          </a:p>
          <a:p>
            <a:pPr marL="182563" marR="0" lvl="0" indent="-171450"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El registro de proveedores es un registro que tiene como objeto mantener debidamente clasificadas a las empresas que habiendo cumplido los requisitos establecidos por la empresa pueden ser tenidos en cuenta para proveer bienes y servicios a la compañía. </a:t>
            </a:r>
            <a:endParaRPr lang="es-ES_tradnl" sz="1600" dirty="0"/>
          </a:p>
        </p:txBody>
      </p:sp>
      <p:sp>
        <p:nvSpPr>
          <p:cNvPr id="5" name="Rectangle 5">
            <a:extLst>
              <a:ext uri="{FF2B5EF4-FFF2-40B4-BE49-F238E27FC236}">
                <a16:creationId xmlns:a16="http://schemas.microsoft.com/office/drawing/2014/main" id="{5209EBA4-7704-BD49-B16A-FCA37DA7E64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EVALUACIÓN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Picture 2" descr="http://4.bp.blogspot.com/_EQlOCRJdd3U/TP-YGJOELFI/AAAAAAAAABU/gIlyu3qwUR0/s1600/ERP+2.png">
            <a:extLst>
              <a:ext uri="{FF2B5EF4-FFF2-40B4-BE49-F238E27FC236}">
                <a16:creationId xmlns:a16="http://schemas.microsoft.com/office/drawing/2014/main" id="{3637DE15-48B1-4F46-9968-71E8AC00C292}"/>
              </a:ext>
            </a:extLst>
          </p:cNvPr>
          <p:cNvPicPr>
            <a:picLocks noChangeAspect="1" noChangeArrowheads="1"/>
          </p:cNvPicPr>
          <p:nvPr/>
        </p:nvPicPr>
        <p:blipFill>
          <a:blip r:embed="rId3"/>
          <a:srcRect/>
          <a:stretch>
            <a:fillRect/>
          </a:stretch>
        </p:blipFill>
        <p:spPr bwMode="auto">
          <a:xfrm>
            <a:off x="2277148" y="2759278"/>
            <a:ext cx="4589703" cy="24747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6"/>
          <p:cNvSpPr txBox="1"/>
          <p:nvPr/>
        </p:nvSpPr>
        <p:spPr>
          <a:xfrm>
            <a:off x="510069" y="925339"/>
            <a:ext cx="8165619" cy="569387"/>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REGISTRO DE ERRORES DE PROVEEDORES </a:t>
            </a:r>
          </a:p>
          <a:p>
            <a:pPr marL="11725" marR="0" lvl="0" indent="0" algn="l" rtl="0">
              <a:spcBef>
                <a:spcPts val="0"/>
              </a:spcBef>
              <a:buNone/>
            </a:pPr>
            <a:r>
              <a:rPr lang="es-ES_tradnl" sz="1600" b="1" dirty="0">
                <a:solidFill>
                  <a:schemeClr val="dk1"/>
                </a:solidFill>
                <a:latin typeface="Calibri"/>
                <a:ea typeface="Calibri"/>
                <a:cs typeface="Calibri"/>
                <a:sym typeface="Calibri"/>
              </a:rPr>
              <a:t>Ejemplo: restaurante de comida </a:t>
            </a:r>
            <a:r>
              <a:rPr lang="es-ES_tradnl" sz="1600" b="1" dirty="0">
                <a:solidFill>
                  <a:srgbClr val="EE4639"/>
                </a:solidFill>
                <a:latin typeface="Calibri"/>
                <a:ea typeface="Calibri"/>
                <a:cs typeface="Calibri"/>
                <a:sym typeface="Calibri"/>
              </a:rPr>
              <a:t>criolla</a:t>
            </a:r>
            <a:endParaRPr lang="es-ES_tradnl" sz="1600" dirty="0">
              <a:solidFill>
                <a:srgbClr val="EE4639"/>
              </a:solidFill>
              <a:latin typeface="Calibri"/>
              <a:ea typeface="Calibri"/>
              <a:cs typeface="Calibri"/>
              <a:sym typeface="Calibri"/>
            </a:endParaRPr>
          </a:p>
        </p:txBody>
      </p:sp>
      <p:graphicFrame>
        <p:nvGraphicFramePr>
          <p:cNvPr id="549" name="Google Shape;549;p46"/>
          <p:cNvGraphicFramePr/>
          <p:nvPr>
            <p:extLst>
              <p:ext uri="{D42A27DB-BD31-4B8C-83A1-F6EECF244321}">
                <p14:modId xmlns:p14="http://schemas.microsoft.com/office/powerpoint/2010/main" val="246068523"/>
              </p:ext>
            </p:extLst>
          </p:nvPr>
        </p:nvGraphicFramePr>
        <p:xfrm>
          <a:off x="535303" y="1717739"/>
          <a:ext cx="8115150" cy="3289275"/>
        </p:xfrm>
        <a:graphic>
          <a:graphicData uri="http://schemas.openxmlformats.org/drawingml/2006/table">
            <a:tbl>
              <a:tblPr bandRow="1">
                <a:noFill/>
                <a:tableStyleId>{F1110913-24A9-4800-9235-3688E2287562}</a:tableStyleId>
              </a:tblPr>
              <a:tblGrid>
                <a:gridCol w="1711775">
                  <a:extLst>
                    <a:ext uri="{9D8B030D-6E8A-4147-A177-3AD203B41FA5}">
                      <a16:colId xmlns:a16="http://schemas.microsoft.com/office/drawing/2014/main" val="20000"/>
                    </a:ext>
                  </a:extLst>
                </a:gridCol>
                <a:gridCol w="1711800">
                  <a:extLst>
                    <a:ext uri="{9D8B030D-6E8A-4147-A177-3AD203B41FA5}">
                      <a16:colId xmlns:a16="http://schemas.microsoft.com/office/drawing/2014/main" val="20001"/>
                    </a:ext>
                  </a:extLst>
                </a:gridCol>
                <a:gridCol w="2028800">
                  <a:extLst>
                    <a:ext uri="{9D8B030D-6E8A-4147-A177-3AD203B41FA5}">
                      <a16:colId xmlns:a16="http://schemas.microsoft.com/office/drawing/2014/main" val="20002"/>
                    </a:ext>
                  </a:extLst>
                </a:gridCol>
                <a:gridCol w="760800">
                  <a:extLst>
                    <a:ext uri="{9D8B030D-6E8A-4147-A177-3AD203B41FA5}">
                      <a16:colId xmlns:a16="http://schemas.microsoft.com/office/drawing/2014/main" val="20003"/>
                    </a:ext>
                  </a:extLst>
                </a:gridCol>
                <a:gridCol w="1901975">
                  <a:extLst>
                    <a:ext uri="{9D8B030D-6E8A-4147-A177-3AD203B41FA5}">
                      <a16:colId xmlns:a16="http://schemas.microsoft.com/office/drawing/2014/main" val="20004"/>
                    </a:ext>
                  </a:extLst>
                </a:gridCol>
              </a:tblGrid>
              <a:tr h="404100">
                <a:tc>
                  <a:txBody>
                    <a:bodyPr/>
                    <a:lstStyle/>
                    <a:p>
                      <a:pPr marL="0" marR="0" lvl="0" indent="0" algn="ctr" rtl="0">
                        <a:lnSpc>
                          <a:spcPct val="100000"/>
                        </a:lnSpc>
                        <a:spcBef>
                          <a:spcPts val="0"/>
                        </a:spcBef>
                        <a:spcAft>
                          <a:spcPts val="0"/>
                        </a:spcAft>
                        <a:buClr>
                          <a:schemeClr val="dk1"/>
                        </a:buClr>
                        <a:buSzPts val="1000"/>
                        <a:buFont typeface="Calibri"/>
                        <a:buNone/>
                      </a:pPr>
                      <a:r>
                        <a:rPr lang="es-ES_tradnl" sz="1000" b="1" u="none" strike="noStrike" cap="none" noProof="0" dirty="0"/>
                        <a:t>NOMBRE DEL PROVEEDOR</a:t>
                      </a:r>
                      <a:endParaRPr lang="es-ES_tradnl" sz="1000" b="1" i="1" u="none" strike="noStrike" cap="none" noProof="0" dirty="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ctr" rtl="0">
                        <a:lnSpc>
                          <a:spcPct val="100000"/>
                        </a:lnSpc>
                        <a:spcBef>
                          <a:spcPts val="0"/>
                        </a:spcBef>
                        <a:spcAft>
                          <a:spcPts val="0"/>
                        </a:spcAft>
                        <a:buClr>
                          <a:schemeClr val="dk1"/>
                        </a:buClr>
                        <a:buSzPts val="1000"/>
                        <a:buFont typeface="Calibri"/>
                        <a:buNone/>
                      </a:pPr>
                      <a:r>
                        <a:rPr lang="es-ES_tradnl" sz="1000" b="1" u="none" strike="noStrike" cap="none" noProof="0" dirty="0"/>
                        <a:t>PRODUCTO</a:t>
                      </a:r>
                      <a:endParaRPr lang="es-ES_tradnl" sz="1000" b="1" i="1" u="none" strike="noStrike" cap="none" noProof="0" dirty="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ctr" rtl="0">
                        <a:lnSpc>
                          <a:spcPct val="100000"/>
                        </a:lnSpc>
                        <a:spcBef>
                          <a:spcPts val="0"/>
                        </a:spcBef>
                        <a:spcAft>
                          <a:spcPts val="0"/>
                        </a:spcAft>
                        <a:buClr>
                          <a:schemeClr val="dk1"/>
                        </a:buClr>
                        <a:buSzPts val="1000"/>
                        <a:buFont typeface="Calibri"/>
                        <a:buNone/>
                      </a:pPr>
                      <a:r>
                        <a:rPr lang="es-ES_tradnl" sz="1000" b="1" u="none" strike="noStrike" cap="none" noProof="0" dirty="0"/>
                        <a:t>ERROR</a:t>
                      </a:r>
                      <a:endParaRPr lang="es-ES_tradnl" sz="1000" b="1" i="1" u="none" strike="noStrike" cap="none" noProof="0" dirty="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ctr" rtl="0">
                        <a:lnSpc>
                          <a:spcPct val="100000"/>
                        </a:lnSpc>
                        <a:spcBef>
                          <a:spcPts val="0"/>
                        </a:spcBef>
                        <a:spcAft>
                          <a:spcPts val="0"/>
                        </a:spcAft>
                        <a:buClr>
                          <a:schemeClr val="dk1"/>
                        </a:buClr>
                        <a:buSzPts val="1000"/>
                        <a:buFont typeface="Calibri"/>
                        <a:buNone/>
                      </a:pPr>
                      <a:r>
                        <a:rPr lang="es-ES_tradnl" sz="1000" b="1" u="none" strike="noStrike" cap="none" noProof="0" dirty="0"/>
                        <a:t>FECHA</a:t>
                      </a:r>
                      <a:endParaRPr lang="es-ES_tradnl" sz="1000" b="1" i="1" u="none" strike="noStrike" cap="none" noProof="0" dirty="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ctr" rtl="0">
                        <a:lnSpc>
                          <a:spcPct val="100000"/>
                        </a:lnSpc>
                        <a:spcBef>
                          <a:spcPts val="0"/>
                        </a:spcBef>
                        <a:spcAft>
                          <a:spcPts val="0"/>
                        </a:spcAft>
                        <a:buClr>
                          <a:schemeClr val="dk1"/>
                        </a:buClr>
                        <a:buSzPts val="1000"/>
                        <a:buFont typeface="Calibri"/>
                        <a:buNone/>
                      </a:pPr>
                      <a:r>
                        <a:rPr lang="es-ES_tradnl" sz="1000" b="1" u="none" strike="noStrike" cap="none" noProof="0" dirty="0"/>
                        <a:t>CAUSA RAÍZ</a:t>
                      </a:r>
                      <a:endParaRPr lang="es-ES_tradnl" sz="1000" b="1" i="1" u="none" strike="noStrike" cap="none" noProof="0" dirty="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10000"/>
                  </a:ext>
                </a:extLst>
              </a:tr>
              <a:tr h="363800">
                <a:tc>
                  <a:txBody>
                    <a:bodyPr/>
                    <a:lstStyle/>
                    <a:p>
                      <a:pPr marL="0" marR="0" lvl="0" indent="0" algn="l" rtl="0">
                        <a:lnSpc>
                          <a:spcPct val="100000"/>
                        </a:lnSpc>
                        <a:spcBef>
                          <a:spcPts val="0"/>
                        </a:spcBef>
                        <a:spcAft>
                          <a:spcPts val="0"/>
                        </a:spcAft>
                        <a:buClr>
                          <a:srgbClr val="D2032C"/>
                        </a:buClr>
                        <a:buSzPts val="900"/>
                        <a:buFont typeface="Calibri"/>
                        <a:buNone/>
                      </a:pPr>
                      <a:r>
                        <a:rPr lang="es-ES_tradnl" sz="1000" u="none" strike="noStrike" cap="none" noProof="0" dirty="0">
                          <a:solidFill>
                            <a:srgbClr val="EE4639"/>
                          </a:solidFill>
                        </a:rPr>
                        <a:t>Mar Azul</a:t>
                      </a:r>
                      <a:endParaRPr lang="es-ES_tradnl" sz="1000" b="1" i="0" u="none" strike="noStrike" cap="none" noProof="0" dirty="0">
                        <a:solidFill>
                          <a:srgbClr val="EE4639"/>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Pescados y mariscos</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Cliente reclamo por intoxicación</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03-Ene</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2032C"/>
                        </a:buClr>
                        <a:buSzPts val="900"/>
                        <a:buFont typeface="Calibri"/>
                        <a:buNone/>
                      </a:pPr>
                      <a:r>
                        <a:rPr lang="es-ES_tradnl" sz="1000" b="1" u="none" strike="noStrike" cap="none" noProof="0" dirty="0">
                          <a:solidFill>
                            <a:srgbClr val="EE4639"/>
                          </a:solidFill>
                        </a:rPr>
                        <a:t>Pescado malogrado</a:t>
                      </a:r>
                      <a:endParaRPr lang="es-ES_tradnl" sz="1000" b="1" i="0" u="none" strike="noStrike" cap="none" noProof="0" dirty="0">
                        <a:solidFill>
                          <a:srgbClr val="EE4639"/>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extLst>
                  <a:ext uri="{0D108BD9-81ED-4DB2-BD59-A6C34878D82A}">
                    <a16:rowId xmlns:a16="http://schemas.microsoft.com/office/drawing/2014/main" val="10001"/>
                  </a:ext>
                </a:extLst>
              </a:tr>
              <a:tr h="513600">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Servirápido</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Limpieza del local</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Clientes reclaman por baños sucios</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09-Ene</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Ese día llegó un personal de limpieza menos</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extLst>
                  <a:ext uri="{0D108BD9-81ED-4DB2-BD59-A6C34878D82A}">
                    <a16:rowId xmlns:a16="http://schemas.microsoft.com/office/drawing/2014/main" val="10002"/>
                  </a:ext>
                </a:extLst>
              </a:tr>
              <a:tr h="534425">
                <a:tc>
                  <a:txBody>
                    <a:bodyPr/>
                    <a:lstStyle/>
                    <a:p>
                      <a:pPr marL="0" marR="0" lvl="0" indent="0" algn="l" rtl="0">
                        <a:lnSpc>
                          <a:spcPct val="100000"/>
                        </a:lnSpc>
                        <a:spcBef>
                          <a:spcPts val="0"/>
                        </a:spcBef>
                        <a:spcAft>
                          <a:spcPts val="0"/>
                        </a:spcAft>
                        <a:buClr>
                          <a:srgbClr val="68529F"/>
                        </a:buClr>
                        <a:buSzPts val="900"/>
                        <a:buFont typeface="Calibri"/>
                        <a:buNone/>
                      </a:pPr>
                      <a:r>
                        <a:rPr lang="es-ES_tradnl" sz="1000" b="1" u="none" strike="noStrike" cap="none" noProof="0">
                          <a:solidFill>
                            <a:srgbClr val="68529F"/>
                          </a:solidFill>
                        </a:rPr>
                        <a:t>El Valiente</a:t>
                      </a:r>
                      <a:endParaRPr lang="es-ES_tradnl" sz="1000" b="1" i="0" u="none" strike="noStrike" cap="none" noProof="0">
                        <a:solidFill>
                          <a:srgbClr val="68529F"/>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Seguridad</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Robo de radio de un vehículo</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15-Ene</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68529F"/>
                        </a:buClr>
                        <a:buSzPts val="900"/>
                        <a:buFont typeface="Calibri"/>
                        <a:buNone/>
                      </a:pPr>
                      <a:r>
                        <a:rPr lang="es-ES_tradnl" sz="1000" b="1" u="none" strike="noStrike" cap="none" noProof="0" dirty="0">
                          <a:solidFill>
                            <a:srgbClr val="7150A0"/>
                          </a:solidFill>
                        </a:rPr>
                        <a:t>Descuido del vigilante por conversar con lava carros</a:t>
                      </a:r>
                      <a:endParaRPr lang="es-ES_tradnl" sz="1000" b="1" i="0" u="none" strike="noStrike" cap="none" noProof="0" dirty="0">
                        <a:solidFill>
                          <a:srgbClr val="7150A0"/>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extLst>
                  <a:ext uri="{0D108BD9-81ED-4DB2-BD59-A6C34878D82A}">
                    <a16:rowId xmlns:a16="http://schemas.microsoft.com/office/drawing/2014/main" val="10003"/>
                  </a:ext>
                </a:extLst>
              </a:tr>
              <a:tr h="419325">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Distribuidora García</a:t>
                      </a:r>
                      <a:endParaRPr lang="es-ES_tradnl" sz="1000" b="1" i="0" u="none" strike="noStrike" cap="none" noProof="0">
                        <a:solidFill>
                          <a:srgbClr val="002060"/>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Cerveza</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Demora de 2 días en la entrega del pedido</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16-Ene</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Olvido del personal de la distribuidora</a:t>
                      </a:r>
                      <a:endParaRPr lang="es-ES_tradnl" sz="1000" b="0" i="0" u="none" strike="noStrike" cap="none" noProof="0">
                        <a:solidFill>
                          <a:srgbClr val="002060"/>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extLst>
                  <a:ext uri="{0D108BD9-81ED-4DB2-BD59-A6C34878D82A}">
                    <a16:rowId xmlns:a16="http://schemas.microsoft.com/office/drawing/2014/main" val="10004"/>
                  </a:ext>
                </a:extLst>
              </a:tr>
              <a:tr h="510450">
                <a:tc>
                  <a:txBody>
                    <a:bodyPr/>
                    <a:lstStyle/>
                    <a:p>
                      <a:pPr marL="0" marR="0" lvl="0" indent="0" algn="l" rtl="0">
                        <a:lnSpc>
                          <a:spcPct val="100000"/>
                        </a:lnSpc>
                        <a:spcBef>
                          <a:spcPts val="0"/>
                        </a:spcBef>
                        <a:spcAft>
                          <a:spcPts val="0"/>
                        </a:spcAft>
                        <a:buClr>
                          <a:srgbClr val="D2032C"/>
                        </a:buClr>
                        <a:buSzPts val="900"/>
                        <a:buFont typeface="Calibri"/>
                        <a:buNone/>
                      </a:pPr>
                      <a:r>
                        <a:rPr lang="es-ES_tradnl" sz="1000" b="1" u="none" strike="noStrike" cap="none" noProof="0" dirty="0">
                          <a:solidFill>
                            <a:srgbClr val="EE4639"/>
                          </a:solidFill>
                        </a:rPr>
                        <a:t>Mar Azul</a:t>
                      </a:r>
                      <a:endParaRPr lang="es-ES_tradnl" sz="1000" b="1" i="0" u="none" strike="noStrike" cap="none" noProof="0" dirty="0">
                        <a:solidFill>
                          <a:srgbClr val="EE4639"/>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Pescados y mariscos</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Jefe de Cocina devolvió lote de mariscos en mal estado</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20-Ene</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2032C"/>
                        </a:buClr>
                        <a:buSzPts val="900"/>
                        <a:buFont typeface="Calibri"/>
                        <a:buNone/>
                      </a:pPr>
                      <a:r>
                        <a:rPr lang="es-ES_tradnl" sz="1000" b="1" u="none" strike="noStrike" cap="none" noProof="0" dirty="0">
                          <a:solidFill>
                            <a:srgbClr val="EE4639"/>
                          </a:solidFill>
                        </a:rPr>
                        <a:t>Mariscos malogrados</a:t>
                      </a:r>
                      <a:endParaRPr lang="es-ES_tradnl" sz="1000" b="1" i="0" u="none" strike="noStrike" cap="none" noProof="0" dirty="0">
                        <a:solidFill>
                          <a:srgbClr val="EE4639"/>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tcPr>
                </a:tc>
                <a:extLst>
                  <a:ext uri="{0D108BD9-81ED-4DB2-BD59-A6C34878D82A}">
                    <a16:rowId xmlns:a16="http://schemas.microsoft.com/office/drawing/2014/main" val="10005"/>
                  </a:ext>
                </a:extLst>
              </a:tr>
              <a:tr h="543575">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Distribuidora García</a:t>
                      </a:r>
                      <a:endParaRPr lang="es-ES_tradnl" sz="1000" b="1" i="0" u="none" strike="noStrike" cap="none" noProof="0">
                        <a:solidFill>
                          <a:srgbClr val="002060"/>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Cerveza</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Trajeron 5 cajas menos de la solicitadas</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a:t>20-Ene</a:t>
                      </a:r>
                      <a:endParaRPr lang="es-ES_tradnl" sz="1000" b="0" i="0" u="none" strike="noStrike" cap="none" noProof="0">
                        <a:solidFill>
                          <a:schemeClr val="dk1"/>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tc>
                  <a:txBody>
                    <a:bodyPr/>
                    <a:lstStyle/>
                    <a:p>
                      <a:pPr marL="0" marR="0" lvl="0" indent="0" algn="l" rtl="0">
                        <a:lnSpc>
                          <a:spcPct val="100000"/>
                        </a:lnSpc>
                        <a:spcBef>
                          <a:spcPts val="0"/>
                        </a:spcBef>
                        <a:spcAft>
                          <a:spcPts val="0"/>
                        </a:spcAft>
                        <a:buClr>
                          <a:schemeClr val="dk1"/>
                        </a:buClr>
                        <a:buSzPts val="900"/>
                        <a:buFont typeface="Calibri"/>
                        <a:buNone/>
                      </a:pPr>
                      <a:r>
                        <a:rPr lang="es-ES_tradnl" sz="1000" u="none" strike="noStrike" cap="none" noProof="0" dirty="0"/>
                        <a:t>Error de comunicación interna en la distribuidora</a:t>
                      </a:r>
                      <a:endParaRPr lang="es-ES_tradnl" sz="1000" b="0" i="0" u="none" strike="noStrike" cap="none" noProof="0" dirty="0">
                        <a:solidFill>
                          <a:srgbClr val="002060"/>
                        </a:solidFill>
                        <a:latin typeface="Arial"/>
                        <a:ea typeface="Arial"/>
                        <a:cs typeface="Arial"/>
                        <a:sym typeface="Arial"/>
                      </a:endParaRPr>
                    </a:p>
                  </a:txBody>
                  <a:tcPr marL="92850" marR="92850" marT="38675" marB="38675"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20000"/>
                      </a:srgbClr>
                    </a:solidFill>
                  </a:tcPr>
                </a:tc>
                <a:extLst>
                  <a:ext uri="{0D108BD9-81ED-4DB2-BD59-A6C34878D82A}">
                    <a16:rowId xmlns:a16="http://schemas.microsoft.com/office/drawing/2014/main" val="10006"/>
                  </a:ext>
                </a:extLst>
              </a:tr>
            </a:tbl>
          </a:graphicData>
        </a:graphic>
      </p:graphicFrame>
      <p:sp>
        <p:nvSpPr>
          <p:cNvPr id="5" name="Rectangle 5">
            <a:extLst>
              <a:ext uri="{FF2B5EF4-FFF2-40B4-BE49-F238E27FC236}">
                <a16:creationId xmlns:a16="http://schemas.microsoft.com/office/drawing/2014/main" id="{C59F9D94-4A51-2546-9476-63E1D4DC9C4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EVALUACIÓN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7"/>
          <p:cNvSpPr txBox="1"/>
          <p:nvPr/>
        </p:nvSpPr>
        <p:spPr>
          <a:xfrm>
            <a:off x="510069" y="925339"/>
            <a:ext cx="8165619"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_tradnl" sz="1600" b="1" dirty="0">
                <a:solidFill>
                  <a:schemeClr val="dk1"/>
                </a:solidFill>
                <a:latin typeface="Calibri"/>
                <a:ea typeface="Calibri"/>
                <a:cs typeface="Calibri"/>
                <a:sym typeface="Calibri"/>
              </a:rPr>
              <a:t>ES IMPORTANTE...</a:t>
            </a:r>
            <a:endParaRPr lang="es-ES_tradnl" sz="1600" dirty="0">
              <a:solidFill>
                <a:srgbClr val="D2032C"/>
              </a:solidFill>
              <a:latin typeface="Calibri"/>
              <a:ea typeface="Calibri"/>
              <a:cs typeface="Calibri"/>
              <a:sym typeface="Calibri"/>
            </a:endParaRPr>
          </a:p>
        </p:txBody>
      </p:sp>
      <p:sp>
        <p:nvSpPr>
          <p:cNvPr id="8" name="Rectangle 5">
            <a:extLst>
              <a:ext uri="{FF2B5EF4-FFF2-40B4-BE49-F238E27FC236}">
                <a16:creationId xmlns:a16="http://schemas.microsoft.com/office/drawing/2014/main" id="{DC648722-5364-0040-9411-0F3770D8070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EVALUACIÓN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redondeado 8">
            <a:extLst>
              <a:ext uri="{FF2B5EF4-FFF2-40B4-BE49-F238E27FC236}">
                <a16:creationId xmlns:a16="http://schemas.microsoft.com/office/drawing/2014/main" id="{557CF9EB-98C6-9A40-A1E0-34AFAD6D5595}"/>
              </a:ext>
            </a:extLst>
          </p:cNvPr>
          <p:cNvSpPr/>
          <p:nvPr/>
        </p:nvSpPr>
        <p:spPr>
          <a:xfrm>
            <a:off x="2413222" y="1809787"/>
            <a:ext cx="4317556" cy="3151564"/>
          </a:xfrm>
          <a:prstGeom prst="roundRect">
            <a:avLst>
              <a:gd name="adj" fmla="val 4613"/>
            </a:avLst>
          </a:prstGeom>
          <a:solidFill>
            <a:schemeClr val="bg1"/>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36000" rtlCol="0" anchor="t"/>
          <a:lstStyle/>
          <a:p>
            <a:pPr marL="361950" marR="0" lvl="0" indent="-179388" algn="l" rtl="0">
              <a:spcBef>
                <a:spcPts val="0"/>
              </a:spcBef>
              <a:spcAft>
                <a:spcPts val="0"/>
              </a:spcAft>
              <a:buClr>
                <a:srgbClr val="EE4639"/>
              </a:buClr>
              <a:buFont typeface="Arial" panose="020B0604020202020204" pitchFamily="34" charset="0"/>
              <a:buChar char="•"/>
            </a:pPr>
            <a:r>
              <a:rPr lang="es-ES_tradnl" sz="1600" b="1" dirty="0">
                <a:solidFill>
                  <a:srgbClr val="EE4639"/>
                </a:solidFill>
                <a:latin typeface="Calibri"/>
                <a:ea typeface="Calibri"/>
                <a:cs typeface="Calibri"/>
                <a:sym typeface="Calibri"/>
              </a:rPr>
              <a:t>Tener un registro con los errores, reclamos </a:t>
            </a:r>
            <a:r>
              <a:rPr lang="es-ES_tradnl" sz="1600" dirty="0">
                <a:solidFill>
                  <a:schemeClr val="dk1"/>
                </a:solidFill>
                <a:latin typeface="Calibri"/>
                <a:ea typeface="Calibri"/>
                <a:cs typeface="Calibri"/>
                <a:sym typeface="Calibri"/>
              </a:rPr>
              <a:t>y demás relacionados con el desempeño del proveedor para poder tomar decisiones sobre este proveedor: se le amonestará, se le apoyará o se le dejará de lado.</a:t>
            </a:r>
            <a:endParaRPr lang="es-ES_tradnl" sz="1600" dirty="0"/>
          </a:p>
          <a:p>
            <a:pPr marL="361950" marR="0" lvl="0" indent="-179388" algn="l" rtl="0">
              <a:spcBef>
                <a:spcPts val="0"/>
              </a:spcBef>
              <a:spcAft>
                <a:spcPts val="0"/>
              </a:spcAft>
              <a:buClr>
                <a:srgbClr val="EE4639"/>
              </a:buClr>
              <a:buFont typeface="Arial" panose="020B0604020202020204" pitchFamily="34" charset="0"/>
              <a:buChar char="•"/>
            </a:pPr>
            <a:endParaRPr lang="es-ES_tradnl" sz="1600" dirty="0">
              <a:solidFill>
                <a:schemeClr val="dk1"/>
              </a:solidFill>
              <a:latin typeface="Calibri"/>
              <a:ea typeface="Calibri"/>
              <a:cs typeface="Calibri"/>
              <a:sym typeface="Calibri"/>
            </a:endParaRPr>
          </a:p>
          <a:p>
            <a:pPr marL="361950" marR="0" lvl="0" indent="-179388" algn="l" rtl="0">
              <a:spcBef>
                <a:spcPts val="0"/>
              </a:spcBef>
              <a:spcAft>
                <a:spcPts val="0"/>
              </a:spcAft>
              <a:buClr>
                <a:srgbClr val="EE4639"/>
              </a:buClr>
              <a:buFont typeface="Arial" panose="020B0604020202020204" pitchFamily="34" charset="0"/>
              <a:buChar char="•"/>
            </a:pPr>
            <a:r>
              <a:rPr lang="es-ES_tradnl" sz="1600" b="1" dirty="0">
                <a:solidFill>
                  <a:srgbClr val="EE4639"/>
                </a:solidFill>
                <a:latin typeface="Calibri"/>
                <a:ea typeface="Calibri"/>
                <a:cs typeface="Calibri"/>
                <a:sym typeface="Calibri"/>
              </a:rPr>
              <a:t>Medir su desempeño con indicadores</a:t>
            </a:r>
            <a:r>
              <a:rPr lang="es-ES_tradnl" sz="1600" dirty="0">
                <a:solidFill>
                  <a:srgbClr val="EE4639"/>
                </a:solidFill>
                <a:latin typeface="Calibri"/>
                <a:ea typeface="Calibri"/>
                <a:cs typeface="Calibri"/>
                <a:sym typeface="Calibri"/>
              </a:rPr>
              <a:t> </a:t>
            </a:r>
            <a:r>
              <a:rPr lang="es-ES_tradnl" sz="1600" dirty="0">
                <a:solidFill>
                  <a:schemeClr val="dk1"/>
                </a:solidFill>
                <a:latin typeface="Calibri"/>
                <a:ea typeface="Calibri"/>
                <a:cs typeface="Calibri"/>
                <a:sym typeface="Calibri"/>
              </a:rPr>
              <a:t>también es de gran ayuda.</a:t>
            </a:r>
            <a:endParaRPr lang="es-ES_tradnl" sz="1600" dirty="0"/>
          </a:p>
        </p:txBody>
      </p:sp>
      <p:grpSp>
        <p:nvGrpSpPr>
          <p:cNvPr id="10" name="Grupo 9">
            <a:extLst>
              <a:ext uri="{FF2B5EF4-FFF2-40B4-BE49-F238E27FC236}">
                <a16:creationId xmlns:a16="http://schemas.microsoft.com/office/drawing/2014/main" id="{35D2B185-EF3C-FB4A-8F20-650AB30D402A}"/>
              </a:ext>
            </a:extLst>
          </p:cNvPr>
          <p:cNvGrpSpPr/>
          <p:nvPr/>
        </p:nvGrpSpPr>
        <p:grpSpPr>
          <a:xfrm>
            <a:off x="4289100" y="1386918"/>
            <a:ext cx="565800" cy="565800"/>
            <a:chOff x="4853965" y="3710094"/>
            <a:chExt cx="1107996" cy="1107996"/>
          </a:xfrm>
        </p:grpSpPr>
        <p:sp>
          <p:nvSpPr>
            <p:cNvPr id="11" name="Rectángulo redondeado 10">
              <a:extLst>
                <a:ext uri="{FF2B5EF4-FFF2-40B4-BE49-F238E27FC236}">
                  <a16:creationId xmlns:a16="http://schemas.microsoft.com/office/drawing/2014/main" id="{63A2FF47-5F1E-5D44-A730-B2E112A9E32A}"/>
                </a:ext>
              </a:extLst>
            </p:cNvPr>
            <p:cNvSpPr/>
            <p:nvPr/>
          </p:nvSpPr>
          <p:spPr>
            <a:xfrm>
              <a:off x="4853965" y="3710094"/>
              <a:ext cx="1107996" cy="1107996"/>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2" name="Imagen 11">
              <a:extLst>
                <a:ext uri="{FF2B5EF4-FFF2-40B4-BE49-F238E27FC236}">
                  <a16:creationId xmlns:a16="http://schemas.microsoft.com/office/drawing/2014/main" id="{B7F677E1-BB44-6848-8ABC-22C3870802F2}"/>
                </a:ext>
              </a:extLst>
            </p:cNvPr>
            <p:cNvPicPr>
              <a:picLocks noChangeAspect="1"/>
            </p:cNvPicPr>
            <p:nvPr/>
          </p:nvPicPr>
          <p:blipFill>
            <a:blip r:embed="rId3"/>
            <a:stretch>
              <a:fillRect/>
            </a:stretch>
          </p:blipFill>
          <p:spPr>
            <a:xfrm>
              <a:off x="5003457" y="3903491"/>
              <a:ext cx="793839" cy="698196"/>
            </a:xfrm>
            <a:prstGeom prst="rect">
              <a:avLst/>
            </a:prstGeom>
          </p:spPr>
        </p:pic>
      </p:grpSp>
      <p:pic>
        <p:nvPicPr>
          <p:cNvPr id="14" name="Imagen 13">
            <a:extLst>
              <a:ext uri="{FF2B5EF4-FFF2-40B4-BE49-F238E27FC236}">
                <a16:creationId xmlns:a16="http://schemas.microsoft.com/office/drawing/2014/main" id="{2AEBA65B-7791-504A-AE4F-8CEC1EC6D068}"/>
              </a:ext>
            </a:extLst>
          </p:cNvPr>
          <p:cNvPicPr>
            <a:picLocks noChangeAspect="1"/>
          </p:cNvPicPr>
          <p:nvPr/>
        </p:nvPicPr>
        <p:blipFill rotWithShape="1">
          <a:blip r:embed="rId4"/>
          <a:srcRect t="11217" b="8862"/>
          <a:stretch/>
        </p:blipFill>
        <p:spPr>
          <a:xfrm>
            <a:off x="3768949" y="4103039"/>
            <a:ext cx="1598352" cy="78609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8"/>
          <p:cNvSpPr txBox="1"/>
          <p:nvPr/>
        </p:nvSpPr>
        <p:spPr>
          <a:xfrm>
            <a:off x="510070" y="925339"/>
            <a:ext cx="3882544" cy="1554272"/>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panose="020F0502020204030204" pitchFamily="34" charset="0"/>
                <a:ea typeface="Calibri"/>
                <a:cs typeface="Calibri" panose="020F0502020204030204" pitchFamily="34" charset="0"/>
                <a:sym typeface="Calibri"/>
              </a:rPr>
              <a:t>EVALUACIÓN DE PROVEEDORES</a:t>
            </a:r>
            <a:endParaRPr lang="es-ES_tradnl" sz="1600" dirty="0">
              <a:latin typeface="Calibri" panose="020F0502020204030204" pitchFamily="34" charset="0"/>
              <a:cs typeface="Calibri" panose="020F0502020204030204" pitchFamily="34" charset="0"/>
            </a:endParaRPr>
          </a:p>
          <a:p>
            <a:pPr marL="182563" marR="0" lvl="0" indent="-171450" algn="l" rtl="0">
              <a:spcBef>
                <a:spcPts val="0"/>
              </a:spcBef>
              <a:spcAft>
                <a:spcPts val="0"/>
              </a:spcAft>
              <a:buClr>
                <a:schemeClr val="dk1"/>
              </a:buClr>
              <a:buSzPts val="1600"/>
              <a:buFont typeface="Arial"/>
              <a:buChar char="•"/>
            </a:pPr>
            <a:r>
              <a:rPr lang="es-ES_tradnl" sz="1600" b="1" dirty="0">
                <a:solidFill>
                  <a:srgbClr val="EE4639"/>
                </a:solidFill>
                <a:latin typeface="Calibri" panose="020F0502020204030204" pitchFamily="34" charset="0"/>
                <a:ea typeface="Calibri"/>
                <a:cs typeface="Calibri" panose="020F0502020204030204" pitchFamily="34" charset="0"/>
                <a:sym typeface="Calibri"/>
              </a:rPr>
              <a:t>¿Los proveedores deben ser evaluados?</a:t>
            </a:r>
            <a:endParaRPr lang="es-ES_tradnl" sz="1600" dirty="0">
              <a:solidFill>
                <a:srgbClr val="EE4639"/>
              </a:solidFill>
              <a:latin typeface="Calibri" panose="020F0502020204030204" pitchFamily="34" charset="0"/>
              <a:cs typeface="Calibri" panose="020F0502020204030204" pitchFamily="34" charset="0"/>
            </a:endParaRPr>
          </a:p>
          <a:p>
            <a:pPr marL="182563" marR="0" lvl="0" indent="-69850" algn="l" rtl="0">
              <a:spcBef>
                <a:spcPts val="0"/>
              </a:spcBef>
              <a:spcAft>
                <a:spcPts val="0"/>
              </a:spcAft>
              <a:buClr>
                <a:schemeClr val="dk1"/>
              </a:buClr>
              <a:buSzPts val="1600"/>
              <a:buFont typeface="Arial"/>
              <a:buNone/>
            </a:pPr>
            <a:endParaRPr lang="es-ES_tradnl" sz="1600" b="1" dirty="0">
              <a:solidFill>
                <a:srgbClr val="E5584B"/>
              </a:solidFill>
              <a:latin typeface="Calibri" panose="020F0502020204030204" pitchFamily="34" charset="0"/>
              <a:ea typeface="Calibri"/>
              <a:cs typeface="Calibri" panose="020F0502020204030204" pitchFamily="34" charset="0"/>
              <a:sym typeface="Calibri"/>
            </a:endParaRPr>
          </a:p>
          <a:p>
            <a:pPr marL="182563" marR="0" lvl="0" indent="-171450" algn="l" rtl="0">
              <a:spcBef>
                <a:spcPts val="0"/>
              </a:spcBef>
              <a:spcAft>
                <a:spcPts val="0"/>
              </a:spcAft>
              <a:buClr>
                <a:schemeClr val="dk1"/>
              </a:buClr>
              <a:buSzPts val="1600"/>
              <a:buFont typeface="Arial"/>
              <a:buChar char="•"/>
            </a:pPr>
            <a:r>
              <a:rPr lang="es-ES_tradnl" sz="1600" dirty="0">
                <a:solidFill>
                  <a:schemeClr val="dk1"/>
                </a:solidFill>
                <a:latin typeface="Calibri" panose="020F0502020204030204" pitchFamily="34" charset="0"/>
                <a:ea typeface="Calibri"/>
                <a:cs typeface="Calibri" panose="020F0502020204030204" pitchFamily="34" charset="0"/>
                <a:sym typeface="Calibri"/>
              </a:rPr>
              <a:t>Sí, deben ser evaluados antes de empezar a trabajar con ellos y luego cuando ya forman parte del registro de proveedores. </a:t>
            </a:r>
            <a:endParaRPr lang="es-ES_tradnl" sz="1600" dirty="0">
              <a:latin typeface="Calibri" panose="020F0502020204030204" pitchFamily="34" charset="0"/>
              <a:cs typeface="Calibri" panose="020F0502020204030204" pitchFamily="34" charset="0"/>
            </a:endParaRPr>
          </a:p>
        </p:txBody>
      </p:sp>
      <p:sp>
        <p:nvSpPr>
          <p:cNvPr id="5" name="Rectangle 5">
            <a:extLst>
              <a:ext uri="{FF2B5EF4-FFF2-40B4-BE49-F238E27FC236}">
                <a16:creationId xmlns:a16="http://schemas.microsoft.com/office/drawing/2014/main" id="{219630A5-EA8A-C242-AA06-1F430C96C1C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EVALUACIÓN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AF50F1BE-E4E0-4B43-9067-7DC812A479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0"/>
            <a:ext cx="4392612" cy="5715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0" name="Google Shape;50;p4"/>
          <p:cNvSpPr txBox="1"/>
          <p:nvPr/>
        </p:nvSpPr>
        <p:spPr>
          <a:xfrm>
            <a:off x="504991" y="919221"/>
            <a:ext cx="4060800" cy="380104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rgbClr val="262626"/>
                </a:solidFill>
                <a:latin typeface="Calibri"/>
                <a:ea typeface="Calibri"/>
                <a:cs typeface="Calibri"/>
                <a:sym typeface="Calibri"/>
              </a:rPr>
              <a:t>CARACTERÍSTICAS DE PEDIDO DEL CLIENTE.</a:t>
            </a:r>
            <a:br>
              <a:rPr lang="es-ES_tradnl" sz="1600" b="1" dirty="0">
                <a:solidFill>
                  <a:srgbClr val="262626"/>
                </a:solidFill>
                <a:latin typeface="Calibri"/>
                <a:ea typeface="Calibri"/>
                <a:cs typeface="Calibri"/>
                <a:sym typeface="Calibri"/>
              </a:rPr>
            </a:br>
            <a:r>
              <a:rPr lang="es-ES_tradnl" sz="1600" b="1" dirty="0">
                <a:solidFill>
                  <a:srgbClr val="262626"/>
                </a:solidFill>
                <a:latin typeface="Calibri"/>
                <a:ea typeface="Calibri"/>
                <a:cs typeface="Calibri"/>
                <a:sym typeface="Calibri"/>
              </a:rPr>
              <a:t>EJEMPLO: BOTELLA DE VINO.</a:t>
            </a:r>
            <a:endParaRPr lang="es-ES_tradnl" sz="1600" dirty="0">
              <a:solidFill>
                <a:srgbClr val="262626"/>
              </a:solidFill>
              <a:latin typeface="Calibri"/>
              <a:ea typeface="Calibri"/>
              <a:cs typeface="Calibri"/>
              <a:sym typeface="Calibri"/>
            </a:endParaRPr>
          </a:p>
          <a:p>
            <a:pPr marL="185738" marR="0" lvl="1" indent="-185738" algn="l" rtl="0">
              <a:spcBef>
                <a:spcPts val="0"/>
              </a:spcBef>
              <a:spcAft>
                <a:spcPts val="0"/>
              </a:spcAft>
              <a:buClr>
                <a:srgbClr val="EE4639"/>
              </a:buClr>
              <a:buSzPct val="100000"/>
              <a:buFont typeface="Arial"/>
              <a:buChar char="•"/>
            </a:pPr>
            <a:r>
              <a:rPr lang="es-ES_tradnl" sz="1500" b="1" i="0" u="none" strike="noStrike" cap="none" dirty="0">
                <a:solidFill>
                  <a:srgbClr val="EE4639"/>
                </a:solidFill>
                <a:latin typeface="Calibri"/>
                <a:ea typeface="Calibri"/>
                <a:cs typeface="Calibri"/>
                <a:sym typeface="Calibri"/>
              </a:rPr>
              <a:t>Características tangibles:</a:t>
            </a:r>
            <a:endParaRPr lang="es-ES_tradnl" sz="1500" dirty="0">
              <a:solidFill>
                <a:srgbClr val="EE4639"/>
              </a:solidFill>
            </a:endParaRPr>
          </a:p>
          <a:p>
            <a:pPr marL="360363" marR="0" lvl="1" indent="-174625" algn="l" rtl="0">
              <a:spcBef>
                <a:spcPts val="0"/>
              </a:spcBef>
              <a:spcAft>
                <a:spcPts val="0"/>
              </a:spcAft>
              <a:buClr>
                <a:srgbClr val="262626"/>
              </a:buClr>
              <a:buSzPct val="100000"/>
              <a:buFont typeface="Arial"/>
              <a:buChar char="•"/>
            </a:pPr>
            <a:r>
              <a:rPr lang="es-ES_tradnl" sz="1500" b="0" i="0" u="none" strike="noStrike" cap="none" dirty="0">
                <a:solidFill>
                  <a:srgbClr val="262626"/>
                </a:solidFill>
                <a:latin typeface="Calibri"/>
                <a:ea typeface="Calibri"/>
                <a:cs typeface="Calibri"/>
                <a:sym typeface="Calibri"/>
              </a:rPr>
              <a:t>Precio.</a:t>
            </a:r>
            <a:endParaRPr lang="es-ES_tradnl" sz="1500" dirty="0"/>
          </a:p>
          <a:p>
            <a:pPr marL="360363" marR="0" lvl="1" indent="-174625" algn="l" rtl="0">
              <a:spcBef>
                <a:spcPts val="0"/>
              </a:spcBef>
              <a:spcAft>
                <a:spcPts val="0"/>
              </a:spcAft>
              <a:buClr>
                <a:srgbClr val="262626"/>
              </a:buClr>
              <a:buSzPct val="100000"/>
              <a:buFont typeface="Arial"/>
              <a:buChar char="•"/>
            </a:pPr>
            <a:r>
              <a:rPr lang="es-ES_tradnl" sz="1500" b="0" i="0" u="none" strike="noStrike" cap="none" dirty="0">
                <a:solidFill>
                  <a:srgbClr val="262626"/>
                </a:solidFill>
                <a:latin typeface="Calibri"/>
                <a:ea typeface="Calibri"/>
                <a:cs typeface="Calibri"/>
                <a:sym typeface="Calibri"/>
              </a:rPr>
              <a:t>Apariencia de la botella.</a:t>
            </a:r>
            <a:endParaRPr lang="es-ES_tradnl" sz="1500" dirty="0"/>
          </a:p>
          <a:p>
            <a:pPr marL="360363" marR="0" lvl="1" indent="-174625" algn="l" rtl="0">
              <a:spcBef>
                <a:spcPts val="0"/>
              </a:spcBef>
              <a:spcAft>
                <a:spcPts val="0"/>
              </a:spcAft>
              <a:buClr>
                <a:srgbClr val="262626"/>
              </a:buClr>
              <a:buSzPct val="100000"/>
              <a:buFont typeface="Arial"/>
              <a:buChar char="•"/>
            </a:pPr>
            <a:r>
              <a:rPr lang="es-ES_tradnl" sz="1500" b="0" i="0" u="none" strike="noStrike" cap="none" dirty="0">
                <a:solidFill>
                  <a:srgbClr val="262626"/>
                </a:solidFill>
                <a:latin typeface="Calibri"/>
                <a:ea typeface="Calibri"/>
                <a:cs typeface="Calibri"/>
                <a:sym typeface="Calibri"/>
              </a:rPr>
              <a:t>Fecha de vencimiento.</a:t>
            </a:r>
            <a:endParaRPr lang="es-ES_tradnl" sz="1500" dirty="0"/>
          </a:p>
          <a:p>
            <a:pPr marL="360363" marR="0" lvl="1" indent="-174625" algn="l" rtl="0">
              <a:spcBef>
                <a:spcPts val="0"/>
              </a:spcBef>
              <a:spcAft>
                <a:spcPts val="0"/>
              </a:spcAft>
              <a:buClr>
                <a:srgbClr val="262626"/>
              </a:buClr>
              <a:buSzPct val="100000"/>
              <a:buFont typeface="Arial"/>
              <a:buChar char="•"/>
            </a:pPr>
            <a:r>
              <a:rPr lang="es-ES_tradnl" sz="1500" b="0" i="0" u="none" strike="noStrike" cap="none" dirty="0">
                <a:solidFill>
                  <a:srgbClr val="262626"/>
                </a:solidFill>
                <a:latin typeface="Calibri"/>
                <a:ea typeface="Calibri"/>
                <a:cs typeface="Calibri"/>
                <a:sym typeface="Calibri"/>
              </a:rPr>
              <a:t>Información en la etiqueta (marca, volumen, sabor, etc.).</a:t>
            </a:r>
            <a:endParaRPr lang="es-ES_tradnl" sz="1500" dirty="0"/>
          </a:p>
          <a:p>
            <a:pPr marL="360363" marR="0" lvl="1" indent="-174625" algn="l" rtl="0">
              <a:spcBef>
                <a:spcPts val="0"/>
              </a:spcBef>
              <a:spcAft>
                <a:spcPts val="0"/>
              </a:spcAft>
              <a:buClr>
                <a:srgbClr val="262626"/>
              </a:buClr>
              <a:buSzPct val="100000"/>
              <a:buFont typeface="Arial"/>
              <a:buChar char="•"/>
            </a:pPr>
            <a:r>
              <a:rPr lang="es-ES_tradnl" sz="1500" b="0" i="0" u="none" strike="noStrike" cap="none" dirty="0">
                <a:solidFill>
                  <a:srgbClr val="262626"/>
                </a:solidFill>
                <a:latin typeface="Calibri"/>
                <a:ea typeface="Calibri"/>
                <a:cs typeface="Calibri"/>
                <a:sym typeface="Calibri"/>
              </a:rPr>
              <a:t>Autorización sanitaria.</a:t>
            </a:r>
            <a:endParaRPr lang="es-ES_tradnl" sz="1500" dirty="0"/>
          </a:p>
          <a:p>
            <a:pPr marL="185738" marR="0" lvl="1" indent="-84138" algn="l" rtl="0">
              <a:spcBef>
                <a:spcPts val="0"/>
              </a:spcBef>
              <a:spcAft>
                <a:spcPts val="0"/>
              </a:spcAft>
              <a:buClr>
                <a:schemeClr val="dk1"/>
              </a:buClr>
              <a:buSzPts val="1600"/>
              <a:buFont typeface="Arial"/>
              <a:buNone/>
            </a:pPr>
            <a:endParaRPr lang="es-ES_tradnl" sz="1500" b="0" i="0" u="none" strike="noStrike" cap="none" dirty="0">
              <a:solidFill>
                <a:srgbClr val="262626"/>
              </a:solidFill>
              <a:latin typeface="Calibri"/>
              <a:ea typeface="Calibri"/>
              <a:cs typeface="Calibri"/>
              <a:sym typeface="Calibri"/>
            </a:endParaRPr>
          </a:p>
          <a:p>
            <a:pPr marL="185738" marR="0" lvl="1" indent="-185738" algn="l" rtl="0">
              <a:spcBef>
                <a:spcPts val="0"/>
              </a:spcBef>
              <a:spcAft>
                <a:spcPts val="0"/>
              </a:spcAft>
              <a:buClr>
                <a:srgbClr val="EE4639"/>
              </a:buClr>
              <a:buSzPct val="100000"/>
              <a:buFont typeface="Arial"/>
              <a:buChar char="•"/>
            </a:pPr>
            <a:r>
              <a:rPr lang="es-ES_tradnl" sz="1500" b="1" i="0" u="none" strike="noStrike" cap="none" dirty="0">
                <a:solidFill>
                  <a:srgbClr val="EE4639"/>
                </a:solidFill>
                <a:latin typeface="Calibri"/>
                <a:ea typeface="Calibri"/>
                <a:cs typeface="Calibri"/>
                <a:sym typeface="Calibri"/>
              </a:rPr>
              <a:t>Características intangibles:</a:t>
            </a:r>
            <a:endParaRPr lang="es-ES_tradnl" sz="1500" dirty="0">
              <a:solidFill>
                <a:srgbClr val="EE4639"/>
              </a:solidFill>
            </a:endParaRPr>
          </a:p>
          <a:p>
            <a:pPr marL="360363" marR="0" lvl="1" indent="-174625" algn="l" rtl="0">
              <a:spcBef>
                <a:spcPts val="0"/>
              </a:spcBef>
              <a:spcAft>
                <a:spcPts val="0"/>
              </a:spcAft>
              <a:buClr>
                <a:srgbClr val="262626"/>
              </a:buClr>
              <a:buSzPct val="100000"/>
              <a:buFont typeface="Arial"/>
              <a:buChar char="•"/>
            </a:pPr>
            <a:r>
              <a:rPr lang="es-ES_tradnl" sz="1500" b="0" i="0" u="none" strike="noStrike" cap="none" dirty="0">
                <a:solidFill>
                  <a:srgbClr val="262626"/>
                </a:solidFill>
                <a:latin typeface="Calibri"/>
                <a:ea typeface="Calibri"/>
                <a:cs typeface="Calibri"/>
                <a:sym typeface="Calibri"/>
              </a:rPr>
              <a:t>Que tenga uva como materia prima. </a:t>
            </a:r>
            <a:endParaRPr lang="es-ES_tradnl" sz="1500" dirty="0"/>
          </a:p>
          <a:p>
            <a:pPr marL="360363" marR="0" lvl="1" indent="-174625" algn="l" rtl="0">
              <a:spcBef>
                <a:spcPts val="0"/>
              </a:spcBef>
              <a:spcAft>
                <a:spcPts val="0"/>
              </a:spcAft>
              <a:buClr>
                <a:srgbClr val="262626"/>
              </a:buClr>
              <a:buSzPct val="100000"/>
              <a:buFont typeface="Arial"/>
              <a:buChar char="•"/>
            </a:pPr>
            <a:r>
              <a:rPr lang="es-ES_tradnl" sz="1500" b="0" i="0" u="none" strike="noStrike" cap="none" dirty="0">
                <a:solidFill>
                  <a:srgbClr val="262626"/>
                </a:solidFill>
                <a:latin typeface="Calibri"/>
                <a:ea typeface="Calibri"/>
                <a:cs typeface="Calibri"/>
                <a:sym typeface="Calibri"/>
              </a:rPr>
              <a:t>Higiene del personal, equipos, materiales e instalaciones, ISO 9000.</a:t>
            </a:r>
            <a:endParaRPr lang="es-ES_tradnl" sz="1500" dirty="0"/>
          </a:p>
          <a:p>
            <a:pPr marL="360363" marR="0" lvl="1" indent="-174625" algn="l" rtl="0">
              <a:spcBef>
                <a:spcPts val="0"/>
              </a:spcBef>
              <a:spcAft>
                <a:spcPts val="0"/>
              </a:spcAft>
              <a:buClr>
                <a:srgbClr val="262626"/>
              </a:buClr>
              <a:buSzPct val="100000"/>
              <a:buFont typeface="Arial"/>
              <a:buChar char="•"/>
            </a:pPr>
            <a:r>
              <a:rPr lang="es-ES_tradnl" sz="1500" b="0" i="0" u="none" strike="noStrike" cap="none" dirty="0">
                <a:solidFill>
                  <a:srgbClr val="262626"/>
                </a:solidFill>
                <a:latin typeface="Calibri"/>
                <a:ea typeface="Calibri"/>
                <a:cs typeface="Calibri"/>
                <a:sym typeface="Calibri"/>
              </a:rPr>
              <a:t>Uso de </a:t>
            </a:r>
            <a:r>
              <a:rPr lang="es-ES_tradnl" sz="1500" dirty="0">
                <a:solidFill>
                  <a:srgbClr val="262626"/>
                </a:solidFill>
                <a:latin typeface="Calibri"/>
                <a:ea typeface="Calibri"/>
                <a:cs typeface="Calibri"/>
                <a:sym typeface="Calibri"/>
              </a:rPr>
              <a:t>preservantes</a:t>
            </a:r>
            <a:r>
              <a:rPr lang="es-ES_tradnl" sz="1500" b="0" i="0" u="none" strike="noStrike" cap="none" dirty="0">
                <a:solidFill>
                  <a:srgbClr val="262626"/>
                </a:solidFill>
                <a:latin typeface="Calibri"/>
                <a:ea typeface="Calibri"/>
                <a:cs typeface="Calibri"/>
                <a:sym typeface="Calibri"/>
              </a:rPr>
              <a:t> y colorantes no dañinos.</a:t>
            </a:r>
            <a:endParaRPr lang="es-ES_tradnl" sz="1500" dirty="0"/>
          </a:p>
          <a:p>
            <a:pPr marL="360363" marR="0" lvl="1" indent="-174625" algn="l" rtl="0">
              <a:spcBef>
                <a:spcPts val="0"/>
              </a:spcBef>
              <a:spcAft>
                <a:spcPts val="0"/>
              </a:spcAft>
              <a:buClr>
                <a:srgbClr val="262626"/>
              </a:buClr>
              <a:buSzPct val="100000"/>
              <a:buFont typeface="Arial"/>
              <a:buChar char="•"/>
            </a:pPr>
            <a:r>
              <a:rPr lang="es-ES_tradnl" sz="1500" b="0" i="0" u="none" strike="noStrike" cap="none" dirty="0">
                <a:solidFill>
                  <a:srgbClr val="262626"/>
                </a:solidFill>
                <a:latin typeface="Calibri"/>
                <a:ea typeface="Calibri"/>
                <a:cs typeface="Calibri"/>
                <a:sym typeface="Calibri"/>
              </a:rPr>
              <a:t>Información de la etiqueta que sea cierta.</a:t>
            </a:r>
            <a:endParaRPr lang="es-ES_tradnl" sz="1500" dirty="0"/>
          </a:p>
        </p:txBody>
      </p:sp>
      <p:sp>
        <p:nvSpPr>
          <p:cNvPr id="8" name="Rectangle 5">
            <a:extLst>
              <a:ext uri="{FF2B5EF4-FFF2-40B4-BE49-F238E27FC236}">
                <a16:creationId xmlns:a16="http://schemas.microsoft.com/office/drawing/2014/main" id="{BF9FFE12-3187-A142-BEB7-57A86B8AA38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CARACTERÍSTICAS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73D9888B-1980-5646-A7A7-7642F5B54B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51388" y="481013"/>
            <a:ext cx="3924300" cy="2801631"/>
          </a:xfrm>
          <a:prstGeom prst="rect">
            <a:avLst/>
          </a:prstGeom>
        </p:spPr>
      </p:pic>
      <p:sp>
        <p:nvSpPr>
          <p:cNvPr id="11" name="Redondear rectángulo de esquina del mismo lado 10">
            <a:extLst>
              <a:ext uri="{FF2B5EF4-FFF2-40B4-BE49-F238E27FC236}">
                <a16:creationId xmlns:a16="http://schemas.microsoft.com/office/drawing/2014/main" id="{C742B220-7513-8E41-A1B3-6756E416C1D6}"/>
              </a:ext>
            </a:extLst>
          </p:cNvPr>
          <p:cNvSpPr/>
          <p:nvPr/>
        </p:nvSpPr>
        <p:spPr>
          <a:xfrm rot="5400000">
            <a:off x="5769770" y="2328071"/>
            <a:ext cx="1887536" cy="3924300"/>
          </a:xfrm>
          <a:prstGeom prst="round2SameRect">
            <a:avLst>
              <a:gd name="adj1" fmla="val 9202"/>
              <a:gd name="adj2" fmla="val 0"/>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CuadroTexto 11">
            <a:extLst>
              <a:ext uri="{FF2B5EF4-FFF2-40B4-BE49-F238E27FC236}">
                <a16:creationId xmlns:a16="http://schemas.microsoft.com/office/drawing/2014/main" id="{4C2FB18F-1828-8941-B24A-7F3CA1BF219B}"/>
              </a:ext>
            </a:extLst>
          </p:cNvPr>
          <p:cNvSpPr txBox="1"/>
          <p:nvPr/>
        </p:nvSpPr>
        <p:spPr>
          <a:xfrm>
            <a:off x="5043826" y="3786893"/>
            <a:ext cx="3357224" cy="1077218"/>
          </a:xfrm>
          <a:prstGeom prst="rect">
            <a:avLst/>
          </a:prstGeom>
          <a:noFill/>
        </p:spPr>
        <p:txBody>
          <a:bodyPr wrap="square" lIns="0" tIns="0" rIns="0" bIns="0" rtlCol="0">
            <a:spAutoFit/>
          </a:bodyPr>
          <a:lstStyle/>
          <a:p>
            <a:pPr marL="0" marR="0" lvl="0" indent="0" rtl="0">
              <a:spcBef>
                <a:spcPts val="0"/>
              </a:spcBef>
              <a:spcAft>
                <a:spcPts val="0"/>
              </a:spcAft>
              <a:buNone/>
            </a:pPr>
            <a:r>
              <a:rPr lang="es-ES_tradnl" dirty="0">
                <a:solidFill>
                  <a:schemeClr val="bg1"/>
                </a:solidFill>
                <a:latin typeface="Calibri" charset="0"/>
                <a:cs typeface="Calibri" charset="0"/>
                <a:sym typeface="Calibri"/>
              </a:rPr>
              <a:t>Es importante que consideres que el </a:t>
            </a:r>
            <a:br>
              <a:rPr lang="es-ES_tradnl" dirty="0">
                <a:solidFill>
                  <a:schemeClr val="bg1"/>
                </a:solidFill>
                <a:latin typeface="Calibri" charset="0"/>
                <a:cs typeface="Calibri" charset="0"/>
                <a:sym typeface="Calibri"/>
              </a:rPr>
            </a:br>
            <a:r>
              <a:rPr lang="es-ES_tradnl" dirty="0">
                <a:solidFill>
                  <a:schemeClr val="bg1"/>
                </a:solidFill>
                <a:latin typeface="Calibri" charset="0"/>
                <a:cs typeface="Calibri" charset="0"/>
                <a:sym typeface="Calibri"/>
              </a:rPr>
              <a:t>producto que podría ser parte del pedido tiene características tangibles e intangibles.</a:t>
            </a:r>
            <a:endParaRPr lang="es-ES_tradnl" dirty="0">
              <a:solidFill>
                <a:schemeClr val="bg1"/>
              </a:solidFill>
              <a:latin typeface="Calibri" charset="0"/>
              <a:cs typeface="Calibri" charset="0"/>
            </a:endParaRPr>
          </a:p>
          <a:p>
            <a:pPr marL="0" marR="0" lvl="0" indent="0" rtl="0">
              <a:spcBef>
                <a:spcPts val="0"/>
              </a:spcBef>
              <a:spcAft>
                <a:spcPts val="0"/>
              </a:spcAft>
              <a:buNone/>
            </a:pPr>
            <a:r>
              <a:rPr lang="es-ES_tradnl" dirty="0">
                <a:solidFill>
                  <a:schemeClr val="bg1"/>
                </a:solidFill>
                <a:latin typeface="Calibri" charset="0"/>
                <a:cs typeface="Calibri" charset="0"/>
                <a:sym typeface="Calibri"/>
              </a:rPr>
              <a:t>Tener buenos proveedores nos da la tranquilidad que ambas sean correctas.</a:t>
            </a:r>
            <a:endParaRPr lang="es-ES_tradnl" dirty="0">
              <a:solidFill>
                <a:schemeClr val="bg1"/>
              </a:solidFill>
              <a:latin typeface="Calibri" charset="0"/>
              <a:cs typeface="Calibri" charset="0"/>
            </a:endParaRPr>
          </a:p>
        </p:txBody>
      </p:sp>
      <p:pic>
        <p:nvPicPr>
          <p:cNvPr id="13" name="Imagen 12">
            <a:extLst>
              <a:ext uri="{FF2B5EF4-FFF2-40B4-BE49-F238E27FC236}">
                <a16:creationId xmlns:a16="http://schemas.microsoft.com/office/drawing/2014/main" id="{91FF221D-2BF1-2F40-A8BA-E7AA73D7C0B7}"/>
              </a:ext>
            </a:extLst>
          </p:cNvPr>
          <p:cNvPicPr>
            <a:picLocks noChangeAspect="1"/>
          </p:cNvPicPr>
          <p:nvPr/>
        </p:nvPicPr>
        <p:blipFill>
          <a:blip r:embed="rId4">
            <a:alphaModFix/>
            <a:lum bright="100000" contrast="100000"/>
          </a:blip>
          <a:stretch>
            <a:fillRect/>
          </a:stretch>
        </p:blipFill>
        <p:spPr>
          <a:xfrm>
            <a:off x="5043826" y="3593857"/>
            <a:ext cx="121379" cy="1213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9"/>
          <p:cNvSpPr txBox="1"/>
          <p:nvPr/>
        </p:nvSpPr>
        <p:spPr>
          <a:xfrm>
            <a:off x="4751388" y="912813"/>
            <a:ext cx="3858795" cy="380104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CRITERIOS PARA LA EVALUACIÓN DE PROVEEDORES</a:t>
            </a:r>
            <a:endParaRPr lang="es-ES_tradnl" dirty="0"/>
          </a:p>
          <a:p>
            <a:pPr marL="182563" marR="0" lvl="0" indent="-171450" algn="l" rtl="0">
              <a:spcBef>
                <a:spcPts val="0"/>
              </a:spcBef>
              <a:spcAft>
                <a:spcPts val="0"/>
              </a:spcAft>
              <a:buClr>
                <a:schemeClr val="dk1"/>
              </a:buClr>
              <a:buSzPct val="100000"/>
              <a:buFont typeface="Arial"/>
              <a:buChar char="•"/>
            </a:pPr>
            <a:r>
              <a:rPr lang="es-ES_tradnl" sz="1500" dirty="0">
                <a:solidFill>
                  <a:schemeClr val="dk1"/>
                </a:solidFill>
                <a:latin typeface="Calibri"/>
                <a:ea typeface="Calibri"/>
                <a:cs typeface="Calibri"/>
                <a:sym typeface="Calibri"/>
              </a:rPr>
              <a:t>Consiste en verificar que el proveedor cumple con los requerimientos mínimos para suministrar materiales y servicios a la empresa.</a:t>
            </a:r>
            <a:endParaRPr lang="es-ES_tradnl" sz="1500" dirty="0"/>
          </a:p>
          <a:p>
            <a:pPr marL="182563" marR="0" lvl="0" indent="-69850" algn="l" rtl="0">
              <a:spcBef>
                <a:spcPts val="0"/>
              </a:spcBef>
              <a:spcAft>
                <a:spcPts val="0"/>
              </a:spcAft>
              <a:buClr>
                <a:schemeClr val="dk1"/>
              </a:buClr>
              <a:buSzPct val="100000"/>
              <a:buFont typeface="Arial"/>
              <a:buNone/>
            </a:pPr>
            <a:endParaRPr lang="es-ES_tradnl" sz="1500" dirty="0">
              <a:solidFill>
                <a:schemeClr val="dk1"/>
              </a:solidFill>
              <a:latin typeface="Calibri"/>
              <a:ea typeface="Calibri"/>
              <a:cs typeface="Calibri"/>
              <a:sym typeface="Calibri"/>
            </a:endParaRPr>
          </a:p>
          <a:p>
            <a:pPr marL="182563" marR="0" lvl="0" indent="-171450" algn="l" rtl="0">
              <a:spcBef>
                <a:spcPts val="0"/>
              </a:spcBef>
              <a:spcAft>
                <a:spcPts val="0"/>
              </a:spcAft>
              <a:buClr>
                <a:schemeClr val="dk1"/>
              </a:buClr>
              <a:buSzPct val="100000"/>
              <a:buFont typeface="Arial"/>
              <a:buChar char="•"/>
            </a:pPr>
            <a:r>
              <a:rPr lang="es-ES_tradnl" sz="1500" b="1" dirty="0">
                <a:solidFill>
                  <a:srgbClr val="EE4639"/>
                </a:solidFill>
                <a:latin typeface="Calibri"/>
                <a:ea typeface="Calibri"/>
                <a:cs typeface="Calibri"/>
                <a:sym typeface="Calibri"/>
              </a:rPr>
              <a:t>Se evalúan criterios relacionados con lo siguiente:</a:t>
            </a:r>
            <a:endParaRPr lang="es-ES_tradnl" sz="1500" dirty="0">
              <a:solidFill>
                <a:srgbClr val="EE4639"/>
              </a:solidFill>
              <a:latin typeface="Calibri"/>
              <a:ea typeface="Calibri"/>
              <a:cs typeface="Calibri"/>
              <a:sym typeface="Calibri"/>
            </a:endParaRPr>
          </a:p>
          <a:p>
            <a:pPr marL="365125" marR="0" lvl="0" indent="-182562" algn="l" rtl="0">
              <a:spcBef>
                <a:spcPts val="0"/>
              </a:spcBef>
              <a:spcAft>
                <a:spcPts val="0"/>
              </a:spcAft>
              <a:buClr>
                <a:srgbClr val="7150A0"/>
              </a:buClr>
              <a:buSzPct val="100000"/>
              <a:buFont typeface="Arial"/>
              <a:buChar char="•"/>
            </a:pPr>
            <a:r>
              <a:rPr lang="es-ES_tradnl" sz="1500" b="1" dirty="0">
                <a:solidFill>
                  <a:srgbClr val="7150A0"/>
                </a:solidFill>
                <a:latin typeface="Calibri"/>
                <a:ea typeface="Calibri"/>
                <a:cs typeface="Calibri"/>
                <a:sym typeface="Calibri"/>
              </a:rPr>
              <a:t>Finanzas</a:t>
            </a:r>
            <a:endParaRPr lang="es-ES_tradnl" sz="1500" dirty="0">
              <a:solidFill>
                <a:srgbClr val="7150A0"/>
              </a:solidFill>
            </a:endParaRPr>
          </a:p>
          <a:p>
            <a:pPr marL="365125" marR="0" lvl="0" indent="-182562" algn="l" rtl="0">
              <a:spcBef>
                <a:spcPts val="0"/>
              </a:spcBef>
              <a:spcAft>
                <a:spcPts val="0"/>
              </a:spcAft>
              <a:buClr>
                <a:srgbClr val="7150A0"/>
              </a:buClr>
              <a:buSzPct val="100000"/>
              <a:buFont typeface="Arial"/>
              <a:buChar char="•"/>
            </a:pPr>
            <a:r>
              <a:rPr lang="es-ES_tradnl" sz="1500" b="1" dirty="0">
                <a:solidFill>
                  <a:srgbClr val="7150A0"/>
                </a:solidFill>
                <a:latin typeface="Calibri"/>
                <a:ea typeface="Calibri"/>
                <a:cs typeface="Calibri"/>
                <a:sym typeface="Calibri"/>
              </a:rPr>
              <a:t>Producción</a:t>
            </a:r>
            <a:endParaRPr lang="es-ES_tradnl" sz="1500" dirty="0">
              <a:solidFill>
                <a:srgbClr val="7150A0"/>
              </a:solidFill>
            </a:endParaRPr>
          </a:p>
          <a:p>
            <a:pPr marL="365125" marR="0" lvl="0" indent="-182562" algn="l" rtl="0">
              <a:spcBef>
                <a:spcPts val="0"/>
              </a:spcBef>
              <a:spcAft>
                <a:spcPts val="0"/>
              </a:spcAft>
              <a:buClr>
                <a:srgbClr val="7150A0"/>
              </a:buClr>
              <a:buSzPct val="100000"/>
              <a:buFont typeface="Arial"/>
              <a:buChar char="•"/>
            </a:pPr>
            <a:r>
              <a:rPr lang="es-ES_tradnl" sz="1500" b="1" dirty="0">
                <a:solidFill>
                  <a:srgbClr val="7150A0"/>
                </a:solidFill>
                <a:latin typeface="Calibri"/>
                <a:ea typeface="Calibri"/>
                <a:cs typeface="Calibri"/>
                <a:sym typeface="Calibri"/>
              </a:rPr>
              <a:t>Atención al Cliente</a:t>
            </a:r>
            <a:endParaRPr lang="es-ES_tradnl" sz="1500" dirty="0">
              <a:solidFill>
                <a:srgbClr val="7150A0"/>
              </a:solidFill>
            </a:endParaRPr>
          </a:p>
          <a:p>
            <a:pPr marL="365125" marR="0" lvl="0" indent="-182562" algn="l" rtl="0">
              <a:spcBef>
                <a:spcPts val="0"/>
              </a:spcBef>
              <a:spcAft>
                <a:spcPts val="0"/>
              </a:spcAft>
              <a:buClr>
                <a:srgbClr val="7150A0"/>
              </a:buClr>
              <a:buSzPct val="100000"/>
              <a:buFont typeface="Arial"/>
              <a:buChar char="•"/>
            </a:pPr>
            <a:r>
              <a:rPr lang="es-ES_tradnl" sz="1500" b="1" dirty="0">
                <a:solidFill>
                  <a:srgbClr val="7150A0"/>
                </a:solidFill>
                <a:latin typeface="Calibri"/>
                <a:ea typeface="Calibri"/>
                <a:cs typeface="Calibri"/>
                <a:sym typeface="Calibri"/>
              </a:rPr>
              <a:t>Sistema de Calidad</a:t>
            </a:r>
            <a:endParaRPr lang="es-ES_tradnl" sz="1500" dirty="0">
              <a:solidFill>
                <a:srgbClr val="7150A0"/>
              </a:solidFill>
            </a:endParaRPr>
          </a:p>
          <a:p>
            <a:pPr marL="365125" marR="0" lvl="0" indent="-182562" algn="l" rtl="0">
              <a:spcBef>
                <a:spcPts val="0"/>
              </a:spcBef>
              <a:spcAft>
                <a:spcPts val="0"/>
              </a:spcAft>
              <a:buClr>
                <a:srgbClr val="7150A0"/>
              </a:buClr>
              <a:buSzPct val="100000"/>
              <a:buFont typeface="Arial"/>
              <a:buChar char="•"/>
            </a:pPr>
            <a:r>
              <a:rPr lang="es-ES_tradnl" sz="1500" b="1" dirty="0">
                <a:solidFill>
                  <a:srgbClr val="7150A0"/>
                </a:solidFill>
                <a:latin typeface="Calibri"/>
                <a:ea typeface="Calibri"/>
                <a:cs typeface="Calibri"/>
                <a:sym typeface="Calibri"/>
              </a:rPr>
              <a:t>Referencias de otros clientes, etc.</a:t>
            </a:r>
            <a:endParaRPr lang="es-ES_tradnl" sz="1500" dirty="0">
              <a:solidFill>
                <a:srgbClr val="7150A0"/>
              </a:solidFill>
            </a:endParaRPr>
          </a:p>
          <a:p>
            <a:pPr marL="182563" marR="0" lvl="0" indent="-69850" algn="l" rtl="0">
              <a:spcBef>
                <a:spcPts val="0"/>
              </a:spcBef>
              <a:spcAft>
                <a:spcPts val="0"/>
              </a:spcAft>
              <a:buClr>
                <a:schemeClr val="dk1"/>
              </a:buClr>
              <a:buSzPct val="100000"/>
              <a:buFont typeface="Arial"/>
              <a:buNone/>
            </a:pPr>
            <a:endParaRPr lang="es-ES_tradnl" sz="1500" b="1" dirty="0">
              <a:solidFill>
                <a:srgbClr val="68529F"/>
              </a:solidFill>
              <a:latin typeface="Calibri"/>
              <a:ea typeface="Calibri"/>
              <a:cs typeface="Calibri"/>
              <a:sym typeface="Calibri"/>
            </a:endParaRPr>
          </a:p>
          <a:p>
            <a:pPr marL="182563" marR="0" lvl="0" indent="-171450" algn="l" rtl="0">
              <a:spcBef>
                <a:spcPts val="0"/>
              </a:spcBef>
              <a:spcAft>
                <a:spcPts val="0"/>
              </a:spcAft>
              <a:buClr>
                <a:schemeClr val="dk1"/>
              </a:buClr>
              <a:buSzPct val="100000"/>
              <a:buFont typeface="Arial"/>
              <a:buChar char="•"/>
            </a:pPr>
            <a:r>
              <a:rPr lang="es-ES_tradnl" sz="1500" dirty="0">
                <a:solidFill>
                  <a:schemeClr val="dk1"/>
                </a:solidFill>
                <a:latin typeface="Calibri"/>
                <a:ea typeface="Calibri"/>
                <a:cs typeface="Calibri"/>
                <a:sym typeface="Calibri"/>
              </a:rPr>
              <a:t>Normalmente se realiza antes de iniciar el primer pedido y luego periódicamente.</a:t>
            </a:r>
            <a:endParaRPr lang="es-ES_tradnl" sz="1500" dirty="0"/>
          </a:p>
        </p:txBody>
      </p:sp>
      <p:sp>
        <p:nvSpPr>
          <p:cNvPr id="5" name="Rectangle 5">
            <a:extLst>
              <a:ext uri="{FF2B5EF4-FFF2-40B4-BE49-F238E27FC236}">
                <a16:creationId xmlns:a16="http://schemas.microsoft.com/office/drawing/2014/main" id="{F3F0EA9B-F227-A84B-A8A2-FD0A2C2D931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EVALUACIÓN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D2C775D5-C683-5E4D-B97B-AB72E5E2967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3237" y="912813"/>
            <a:ext cx="3900953" cy="43211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0"/>
          <p:cNvSpPr txBox="1"/>
          <p:nvPr/>
        </p:nvSpPr>
        <p:spPr>
          <a:xfrm>
            <a:off x="510069" y="925339"/>
            <a:ext cx="8165619" cy="815608"/>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chemeClr val="dk1"/>
                </a:solidFill>
                <a:latin typeface="Calibri"/>
                <a:ea typeface="Calibri"/>
                <a:cs typeface="Calibri"/>
                <a:sym typeface="Calibri"/>
              </a:rPr>
              <a:t>EVALUACIÓN A UN PROVEEDOR ANTIGUO</a:t>
            </a:r>
            <a:endParaRPr lang="es-ES_tradnl" dirty="0"/>
          </a:p>
          <a:p>
            <a:pPr marL="11113" marR="0" lvl="0" indent="0" algn="l" rtl="0">
              <a:spcBef>
                <a:spcPts val="0"/>
              </a:spcBef>
              <a:spcAft>
                <a:spcPts val="0"/>
              </a:spcAft>
              <a:buNone/>
            </a:pPr>
            <a:r>
              <a:rPr lang="es-ES_tradnl" sz="1600" dirty="0">
                <a:solidFill>
                  <a:schemeClr val="dk1"/>
                </a:solidFill>
                <a:latin typeface="Calibri"/>
                <a:ea typeface="Calibri"/>
                <a:cs typeface="Calibri"/>
                <a:sym typeface="Calibri"/>
              </a:rPr>
              <a:t>De manera adicional a lo visto antes, en un proveedor ya registrado se puede evaluar lo siguiente:</a:t>
            </a:r>
            <a:endParaRPr lang="es-ES_tradnl" dirty="0"/>
          </a:p>
          <a:p>
            <a:pPr marL="11113" marR="0" lvl="0" indent="0" algn="l" rtl="0">
              <a:spcBef>
                <a:spcPts val="0"/>
              </a:spcBef>
              <a:spcAft>
                <a:spcPts val="0"/>
              </a:spcAft>
              <a:buNone/>
            </a:pPr>
            <a:r>
              <a:rPr lang="es-ES_tradnl" sz="1600" dirty="0">
                <a:solidFill>
                  <a:schemeClr val="dk1"/>
                </a:solidFill>
                <a:latin typeface="Calibri"/>
                <a:ea typeface="Calibri"/>
                <a:cs typeface="Calibri"/>
                <a:sym typeface="Calibri"/>
              </a:rPr>
              <a:t>Proveedor de cajas de cartón </a:t>
            </a:r>
            <a:endParaRPr lang="es-ES_tradnl" dirty="0"/>
          </a:p>
        </p:txBody>
      </p:sp>
      <p:sp>
        <p:nvSpPr>
          <p:cNvPr id="6" name="Rectangle 5">
            <a:extLst>
              <a:ext uri="{FF2B5EF4-FFF2-40B4-BE49-F238E27FC236}">
                <a16:creationId xmlns:a16="http://schemas.microsoft.com/office/drawing/2014/main" id="{78CB9CBC-BE5B-AB44-B3E2-645DE5366C5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EVALUACIÓN DE PROVEEDORES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Picture 22" descr="http://www.aulafacil.com/calidad-empresa/curso/calidadempresa28.jpg">
            <a:extLst>
              <a:ext uri="{FF2B5EF4-FFF2-40B4-BE49-F238E27FC236}">
                <a16:creationId xmlns:a16="http://schemas.microsoft.com/office/drawing/2014/main" id="{BEB2CE31-DB6B-DD4C-B62B-3F11F5753F7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1211" b="1235"/>
          <a:stretch/>
        </p:blipFill>
        <p:spPr bwMode="auto">
          <a:xfrm>
            <a:off x="4614394" y="2151555"/>
            <a:ext cx="2691663" cy="2451693"/>
          </a:xfrm>
          <a:prstGeom prst="rect">
            <a:avLst/>
          </a:prstGeom>
          <a:noFill/>
          <a:ln>
            <a:noFill/>
          </a:ln>
        </p:spPr>
      </p:pic>
      <p:graphicFrame>
        <p:nvGraphicFramePr>
          <p:cNvPr id="8" name="Tabla 7">
            <a:extLst>
              <a:ext uri="{FF2B5EF4-FFF2-40B4-BE49-F238E27FC236}">
                <a16:creationId xmlns:a16="http://schemas.microsoft.com/office/drawing/2014/main" id="{38295A23-9244-154E-B794-55E01E78345C}"/>
              </a:ext>
            </a:extLst>
          </p:cNvPr>
          <p:cNvGraphicFramePr>
            <a:graphicFrameLocks noGrp="1"/>
          </p:cNvGraphicFramePr>
          <p:nvPr>
            <p:extLst>
              <p:ext uri="{D42A27DB-BD31-4B8C-83A1-F6EECF244321}">
                <p14:modId xmlns:p14="http://schemas.microsoft.com/office/powerpoint/2010/main" val="1594437801"/>
              </p:ext>
            </p:extLst>
          </p:nvPr>
        </p:nvGraphicFramePr>
        <p:xfrm>
          <a:off x="1768451" y="2162613"/>
          <a:ext cx="2765145" cy="2433320"/>
        </p:xfrm>
        <a:graphic>
          <a:graphicData uri="http://schemas.openxmlformats.org/drawingml/2006/table">
            <a:tbl>
              <a:tblPr bandRow="1">
                <a:tableStyleId>{5C22544A-7EE6-4342-B048-85BDC9FD1C3A}</a:tableStyleId>
              </a:tblPr>
              <a:tblGrid>
                <a:gridCol w="2765145">
                  <a:extLst>
                    <a:ext uri="{9D8B030D-6E8A-4147-A177-3AD203B41FA5}">
                      <a16:colId xmlns:a16="http://schemas.microsoft.com/office/drawing/2014/main" val="540800054"/>
                    </a:ext>
                  </a:extLst>
                </a:gridCol>
              </a:tblGrid>
              <a:tr h="370840">
                <a:tc>
                  <a:txBody>
                    <a:bodyPr/>
                    <a:lstStyle/>
                    <a:p>
                      <a:r>
                        <a:rPr lang="es-PE" sz="1600" dirty="0">
                          <a:latin typeface="Calibri" panose="020F0502020204030204" pitchFamily="34" charset="0"/>
                          <a:cs typeface="Calibri" panose="020F0502020204030204" pitchFamily="34" charset="0"/>
                        </a:rPr>
                        <a:t>Asistencia técnica oportuna</a:t>
                      </a:r>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3860410426"/>
                  </a:ext>
                </a:extLst>
              </a:tr>
              <a:tr h="370840">
                <a:tc>
                  <a:txBody>
                    <a:bodyPr/>
                    <a:lstStyle/>
                    <a:p>
                      <a:r>
                        <a:rPr lang="es-PE" sz="1600" dirty="0">
                          <a:latin typeface="Calibri" panose="020F0502020204030204" pitchFamily="34" charset="0"/>
                          <a:cs typeface="Calibri" panose="020F0502020204030204" pitchFamily="34" charset="0"/>
                        </a:rPr>
                        <a:t>Embalaje</a:t>
                      </a:r>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2747341180"/>
                  </a:ext>
                </a:extLst>
              </a:tr>
              <a:tr h="370840">
                <a:tc>
                  <a:txBody>
                    <a:bodyPr/>
                    <a:lstStyle/>
                    <a:p>
                      <a:r>
                        <a:rPr lang="es-PE" sz="1600" dirty="0">
                          <a:latin typeface="Calibri" panose="020F0502020204030204" pitchFamily="34" charset="0"/>
                          <a:cs typeface="Calibri" panose="020F0502020204030204" pitchFamily="34" charset="0"/>
                        </a:rPr>
                        <a:t>CUMPLIMIENTO ENTREGAS (tiempo, continuidad, etc)</a:t>
                      </a:r>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1941980931"/>
                  </a:ext>
                </a:extLst>
              </a:tr>
              <a:tr h="370840">
                <a:tc>
                  <a:txBody>
                    <a:bodyPr/>
                    <a:lstStyle/>
                    <a:p>
                      <a:r>
                        <a:rPr lang="es-PE" sz="1600" dirty="0">
                          <a:latin typeface="Calibri" panose="020F0502020204030204" pitchFamily="34" charset="0"/>
                          <a:cs typeface="Calibri" panose="020F0502020204030204" pitchFamily="34" charset="0"/>
                        </a:rPr>
                        <a:t>Garantías efectivas</a:t>
                      </a:r>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1715783000"/>
                  </a:ext>
                </a:extLst>
              </a:tr>
              <a:tr h="370840">
                <a:tc>
                  <a:txBody>
                    <a:bodyPr/>
                    <a:lstStyle/>
                    <a:p>
                      <a:r>
                        <a:rPr lang="es-PE" sz="1600" dirty="0">
                          <a:latin typeface="Calibri" panose="020F0502020204030204" pitchFamily="34" charset="0"/>
                          <a:cs typeface="Calibri" panose="020F0502020204030204" pitchFamily="34" charset="0"/>
                        </a:rPr>
                        <a:t>Consistencia servicio</a:t>
                      </a:r>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396212742"/>
                  </a:ext>
                </a:extLst>
              </a:tr>
              <a:tr h="370840">
                <a:tc>
                  <a:txBody>
                    <a:bodyPr/>
                    <a:lstStyle/>
                    <a:p>
                      <a:r>
                        <a:rPr lang="es-PE" sz="1600" dirty="0">
                          <a:latin typeface="Calibri" panose="020F0502020204030204" pitchFamily="34" charset="0"/>
                          <a:cs typeface="Calibri" panose="020F0502020204030204" pitchFamily="34" charset="0"/>
                        </a:rPr>
                        <a:t>Información, etc</a:t>
                      </a:r>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4189696159"/>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0283C4-E697-D949-BCFB-99A7D6C13181}"/>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3A13912A-AB06-4B48-BEE1-8938E90FF30F}"/>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8B5B24D7-8D8C-9241-AF09-8E9D1E72959C}"/>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D74312FB-244C-3C4D-BDD2-FE761381D744}"/>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C69C8028-1817-CB4F-8198-7F693715F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340418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 name="Rectángulo 4">
            <a:extLst>
              <a:ext uri="{FF2B5EF4-FFF2-40B4-BE49-F238E27FC236}">
                <a16:creationId xmlns:a16="http://schemas.microsoft.com/office/drawing/2014/main" id="{C76CFF85-00CD-474E-8766-DDDB333C0720}"/>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92B0B43D-DA8A-9E4C-A4FC-03A02D4F2E87}"/>
              </a:ext>
            </a:extLst>
          </p:cNvPr>
          <p:cNvSpPr txBox="1"/>
          <p:nvPr/>
        </p:nvSpPr>
        <p:spPr>
          <a:xfrm>
            <a:off x="1279545" y="912813"/>
            <a:ext cx="5705454" cy="3231654"/>
          </a:xfrm>
          <a:prstGeom prst="rect">
            <a:avLst/>
          </a:prstGeom>
        </p:spPr>
        <p:txBody>
          <a:bodyPr vert="horz" wrap="square" lIns="0" tIns="0" rIns="0" bIns="0" rtlCol="0">
            <a:spAutoFit/>
          </a:bodyPr>
          <a:lstStyle/>
          <a:p>
            <a:pPr marR="0" lvl="0" algn="l" rtl="0">
              <a:spcBef>
                <a:spcPts val="0"/>
              </a:spcBef>
              <a:spcAft>
                <a:spcPts val="0"/>
              </a:spcAft>
              <a:buClr>
                <a:srgbClr val="FFFFFF"/>
              </a:buClr>
              <a:buSzPts val="1600"/>
            </a:pPr>
            <a:r>
              <a:rPr lang="es-ES_tradnl" dirty="0">
                <a:solidFill>
                  <a:schemeClr val="tx1"/>
                </a:solidFill>
                <a:latin typeface="Calibri"/>
                <a:ea typeface="Calibri"/>
                <a:cs typeface="Calibri"/>
                <a:sym typeface="Calibri"/>
              </a:rPr>
              <a:t>La gestión de compras es muy importante, más aún si se considera que son los fondos de la empresa los que se utilizan para realizar las compras y que una mala gestión puede llevar a quedar desabastecidos, incrementar los costos, sobre </a:t>
            </a:r>
            <a:r>
              <a:rPr lang="es-ES_tradnl" i="1" dirty="0">
                <a:solidFill>
                  <a:schemeClr val="tx1"/>
                </a:solidFill>
                <a:latin typeface="Calibri"/>
                <a:ea typeface="Calibri"/>
                <a:cs typeface="Calibri"/>
                <a:sym typeface="Calibri"/>
              </a:rPr>
              <a:t>stock</a:t>
            </a:r>
            <a:r>
              <a:rPr lang="es-ES_tradnl" dirty="0">
                <a:solidFill>
                  <a:schemeClr val="tx1"/>
                </a:solidFill>
                <a:latin typeface="Calibri"/>
                <a:ea typeface="Calibri"/>
                <a:cs typeface="Calibri"/>
                <a:sym typeface="Calibri"/>
              </a:rPr>
              <a:t>, pérdidas, problemas en las operaciones y pérdida de clientes.</a:t>
            </a:r>
            <a:endParaRPr lang="es-ES_tradnl" dirty="0">
              <a:solidFill>
                <a:schemeClr val="tx1"/>
              </a:solidFill>
            </a:endParaRPr>
          </a:p>
          <a:p>
            <a:pPr marL="101600" marR="0" lvl="0" algn="l" rtl="0">
              <a:spcBef>
                <a:spcPts val="0"/>
              </a:spcBef>
              <a:spcAft>
                <a:spcPts val="0"/>
              </a:spcAft>
              <a:buClr>
                <a:schemeClr val="dk1"/>
              </a:buClr>
              <a:buSzPts val="1600"/>
            </a:pPr>
            <a:endParaRPr lang="es-ES_tradnl" dirty="0">
              <a:solidFill>
                <a:schemeClr val="tx1"/>
              </a:solidFill>
              <a:latin typeface="Calibri"/>
              <a:ea typeface="Calibri"/>
              <a:cs typeface="Calibri"/>
              <a:sym typeface="Calibri"/>
            </a:endParaRPr>
          </a:p>
          <a:p>
            <a:pPr marR="0" lvl="0" algn="l" rtl="0">
              <a:spcBef>
                <a:spcPts val="0"/>
              </a:spcBef>
              <a:spcAft>
                <a:spcPts val="0"/>
              </a:spcAft>
              <a:buClr>
                <a:srgbClr val="FFFFFF"/>
              </a:buClr>
              <a:buSzPts val="1600"/>
            </a:pPr>
            <a:r>
              <a:rPr lang="es-ES_tradnl" dirty="0">
                <a:solidFill>
                  <a:schemeClr val="tx1"/>
                </a:solidFill>
                <a:latin typeface="Calibri"/>
                <a:ea typeface="Calibri"/>
                <a:cs typeface="Calibri"/>
                <a:sym typeface="Calibri"/>
              </a:rPr>
              <a:t>El desarrollo de proveedores nuevos en una empresa es muy importante debido a los cambios constantes que hay en el mercado con proveedores ofreciendo mejores precios calidad y nueva tecnología. </a:t>
            </a:r>
            <a:endParaRPr lang="es-ES_tradnl" dirty="0">
              <a:solidFill>
                <a:schemeClr val="tx1"/>
              </a:solidFill>
            </a:endParaRPr>
          </a:p>
          <a:p>
            <a:pPr marL="101600" marR="0" lvl="0" algn="l" rtl="0">
              <a:spcBef>
                <a:spcPts val="0"/>
              </a:spcBef>
              <a:spcAft>
                <a:spcPts val="0"/>
              </a:spcAft>
              <a:buClr>
                <a:schemeClr val="dk1"/>
              </a:buClr>
              <a:buSzPts val="1600"/>
            </a:pPr>
            <a:endParaRPr lang="es-ES_tradnl" dirty="0">
              <a:solidFill>
                <a:schemeClr val="tx1"/>
              </a:solidFill>
              <a:latin typeface="Calibri"/>
              <a:ea typeface="Calibri"/>
              <a:cs typeface="Calibri"/>
              <a:sym typeface="Calibri"/>
            </a:endParaRPr>
          </a:p>
          <a:p>
            <a:pPr marR="0" lvl="0" algn="l" rtl="0">
              <a:spcBef>
                <a:spcPts val="0"/>
              </a:spcBef>
              <a:spcAft>
                <a:spcPts val="0"/>
              </a:spcAft>
              <a:buClr>
                <a:srgbClr val="FFFFFF"/>
              </a:buClr>
              <a:buSzPts val="1600"/>
            </a:pPr>
            <a:r>
              <a:rPr lang="es-ES_tradnl" dirty="0">
                <a:solidFill>
                  <a:schemeClr val="tx1"/>
                </a:solidFill>
                <a:latin typeface="Calibri"/>
                <a:ea typeface="Calibri"/>
                <a:cs typeface="Calibri"/>
                <a:sym typeface="Calibri"/>
              </a:rPr>
              <a:t>También es importante evaluar a los proveedores según un programa establecido por la empresa. </a:t>
            </a:r>
            <a:endParaRPr lang="es-ES_tradnl" dirty="0">
              <a:solidFill>
                <a:schemeClr val="tx1"/>
              </a:solidFill>
            </a:endParaRPr>
          </a:p>
          <a:p>
            <a:pPr marL="101600" marR="0" lvl="0" algn="l" rtl="0">
              <a:spcBef>
                <a:spcPts val="0"/>
              </a:spcBef>
              <a:spcAft>
                <a:spcPts val="0"/>
              </a:spcAft>
              <a:buClr>
                <a:schemeClr val="dk1"/>
              </a:buClr>
              <a:buSzPts val="1600"/>
            </a:pPr>
            <a:endParaRPr lang="es-ES_tradnl" dirty="0">
              <a:solidFill>
                <a:schemeClr val="tx1"/>
              </a:solidFill>
              <a:latin typeface="Calibri"/>
              <a:ea typeface="Calibri"/>
              <a:cs typeface="Calibri"/>
              <a:sym typeface="Calibri"/>
            </a:endParaRPr>
          </a:p>
          <a:p>
            <a:pPr marR="0" lvl="0" algn="l" rtl="0">
              <a:spcBef>
                <a:spcPts val="0"/>
              </a:spcBef>
              <a:spcAft>
                <a:spcPts val="0"/>
              </a:spcAft>
              <a:buClr>
                <a:srgbClr val="FFFFFF"/>
              </a:buClr>
              <a:buSzPts val="1600"/>
            </a:pPr>
            <a:r>
              <a:rPr lang="es-ES_tradnl" dirty="0">
                <a:solidFill>
                  <a:schemeClr val="tx1"/>
                </a:solidFill>
                <a:latin typeface="Calibri"/>
                <a:ea typeface="Calibri"/>
                <a:cs typeface="Calibri"/>
                <a:sym typeface="Calibri"/>
              </a:rPr>
              <a:t>Es recomendable trabajar con dos proveedores para un material e ir desarrollando un tercer proveedor para que en algún momento que falle alguno de los dos primeros se puede reemplazar por este tercer proveedor. </a:t>
            </a:r>
            <a:endParaRPr lang="es-ES_tradnl" dirty="0">
              <a:solidFill>
                <a:schemeClr val="tx1"/>
              </a:solidFill>
            </a:endParaRPr>
          </a:p>
        </p:txBody>
      </p:sp>
      <p:pic>
        <p:nvPicPr>
          <p:cNvPr id="7" name="Imagen 6">
            <a:extLst>
              <a:ext uri="{FF2B5EF4-FFF2-40B4-BE49-F238E27FC236}">
                <a16:creationId xmlns:a16="http://schemas.microsoft.com/office/drawing/2014/main" id="{8036A721-05B3-A24A-8473-737338232F7C}"/>
              </a:ext>
            </a:extLst>
          </p:cNvPr>
          <p:cNvPicPr>
            <a:picLocks noChangeAspect="1"/>
          </p:cNvPicPr>
          <p:nvPr/>
        </p:nvPicPr>
        <p:blipFill>
          <a:blip r:embed="rId3"/>
          <a:stretch>
            <a:fillRect/>
          </a:stretch>
        </p:blipFill>
        <p:spPr>
          <a:xfrm>
            <a:off x="1011260" y="954885"/>
            <a:ext cx="114138" cy="117546"/>
          </a:xfrm>
          <a:prstGeom prst="rect">
            <a:avLst/>
          </a:prstGeom>
        </p:spPr>
      </p:pic>
      <p:pic>
        <p:nvPicPr>
          <p:cNvPr id="8" name="Imagen 7">
            <a:extLst>
              <a:ext uri="{FF2B5EF4-FFF2-40B4-BE49-F238E27FC236}">
                <a16:creationId xmlns:a16="http://schemas.microsoft.com/office/drawing/2014/main" id="{B2CDC6A2-876E-A24B-8953-186AE92FE9E8}"/>
              </a:ext>
            </a:extLst>
          </p:cNvPr>
          <p:cNvPicPr>
            <a:picLocks noChangeAspect="1"/>
          </p:cNvPicPr>
          <p:nvPr/>
        </p:nvPicPr>
        <p:blipFill>
          <a:blip r:embed="rId3"/>
          <a:stretch>
            <a:fillRect/>
          </a:stretch>
        </p:blipFill>
        <p:spPr>
          <a:xfrm>
            <a:off x="1011260" y="2004960"/>
            <a:ext cx="114138" cy="117546"/>
          </a:xfrm>
          <a:prstGeom prst="rect">
            <a:avLst/>
          </a:prstGeom>
        </p:spPr>
      </p:pic>
      <p:sp>
        <p:nvSpPr>
          <p:cNvPr id="9" name="Rectángulo 8">
            <a:extLst>
              <a:ext uri="{FF2B5EF4-FFF2-40B4-BE49-F238E27FC236}">
                <a16:creationId xmlns:a16="http://schemas.microsoft.com/office/drawing/2014/main" id="{CFFEB94C-2A2F-4743-9ABB-01AB610C08D6}"/>
              </a:ext>
            </a:extLst>
          </p:cNvPr>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0" name="Imagen 9">
            <a:extLst>
              <a:ext uri="{FF2B5EF4-FFF2-40B4-BE49-F238E27FC236}">
                <a16:creationId xmlns:a16="http://schemas.microsoft.com/office/drawing/2014/main" id="{BBBD64DA-6483-0643-8DBE-7E0FAB1C03B9}"/>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1" name="Rectangle 5">
            <a:extLst>
              <a:ext uri="{FF2B5EF4-FFF2-40B4-BE49-F238E27FC236}">
                <a16:creationId xmlns:a16="http://schemas.microsoft.com/office/drawing/2014/main" id="{72ED974A-E62D-C04F-B66B-CC8D9FAFA1B5}"/>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2" name="Imagen 11">
            <a:extLst>
              <a:ext uri="{FF2B5EF4-FFF2-40B4-BE49-F238E27FC236}">
                <a16:creationId xmlns:a16="http://schemas.microsoft.com/office/drawing/2014/main" id="{AA33AE22-EFB7-C643-BA0E-DB7048F3CF32}"/>
              </a:ext>
            </a:extLst>
          </p:cNvPr>
          <p:cNvPicPr>
            <a:picLocks noChangeAspect="1"/>
          </p:cNvPicPr>
          <p:nvPr/>
        </p:nvPicPr>
        <p:blipFill>
          <a:blip r:embed="rId3"/>
          <a:stretch>
            <a:fillRect/>
          </a:stretch>
        </p:blipFill>
        <p:spPr>
          <a:xfrm>
            <a:off x="1011260" y="2862210"/>
            <a:ext cx="114138" cy="117546"/>
          </a:xfrm>
          <a:prstGeom prst="rect">
            <a:avLst/>
          </a:prstGeom>
        </p:spPr>
      </p:pic>
      <p:pic>
        <p:nvPicPr>
          <p:cNvPr id="13" name="Imagen 12">
            <a:extLst>
              <a:ext uri="{FF2B5EF4-FFF2-40B4-BE49-F238E27FC236}">
                <a16:creationId xmlns:a16="http://schemas.microsoft.com/office/drawing/2014/main" id="{B76BBD35-6EC1-AC43-A254-C6971F267350}"/>
              </a:ext>
            </a:extLst>
          </p:cNvPr>
          <p:cNvPicPr>
            <a:picLocks noChangeAspect="1"/>
          </p:cNvPicPr>
          <p:nvPr/>
        </p:nvPicPr>
        <p:blipFill>
          <a:blip r:embed="rId3"/>
          <a:stretch>
            <a:fillRect/>
          </a:stretch>
        </p:blipFill>
        <p:spPr>
          <a:xfrm>
            <a:off x="1011260" y="3522610"/>
            <a:ext cx="114138" cy="11754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958185A-6743-DB42-9069-49B8EF953D8D}"/>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9DC3AD5E-7786-7046-A9F9-700F06612A29}"/>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CD6AD572-107D-374A-BC9D-5BB86A80D1FB}"/>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4FFCC102-A2A2-A147-A690-B62831D5A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3267195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4" name="Rectángulo 3">
            <a:extLst>
              <a:ext uri="{FF2B5EF4-FFF2-40B4-BE49-F238E27FC236}">
                <a16:creationId xmlns:a16="http://schemas.microsoft.com/office/drawing/2014/main" id="{6059433B-2293-FE4C-898E-4870E107FBE5}"/>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4644B8E0-7120-094E-A1A5-4FB874D00478}"/>
              </a:ext>
            </a:extLst>
          </p:cNvPr>
          <p:cNvSpPr txBox="1"/>
          <p:nvPr/>
        </p:nvSpPr>
        <p:spPr>
          <a:xfrm>
            <a:off x="1279009" y="917823"/>
            <a:ext cx="4774320" cy="3801041"/>
          </a:xfrm>
          <a:prstGeom prst="rect">
            <a:avLst/>
          </a:prstGeom>
        </p:spPr>
        <p:txBody>
          <a:bodyPr vert="horz" wrap="square" lIns="0" tIns="0" rIns="0" bIns="0" rtlCol="0">
            <a:spAutoFit/>
          </a:bodyPr>
          <a:lstStyle/>
          <a:p>
            <a:pPr marR="0" lvl="0" algn="l" rtl="0">
              <a:spcBef>
                <a:spcPts val="0"/>
              </a:spcBef>
              <a:spcAft>
                <a:spcPts val="0"/>
              </a:spcAft>
              <a:buClr>
                <a:schemeClr val="dk1"/>
              </a:buClr>
              <a:buSzPts val="1500"/>
            </a:pPr>
            <a:r>
              <a:rPr lang="es-ES_tradnl" sz="1300" dirty="0">
                <a:solidFill>
                  <a:schemeClr val="dk1"/>
                </a:solidFill>
                <a:latin typeface="Calibri" panose="020F0502020204030204" pitchFamily="34" charset="0"/>
                <a:ea typeface="Calibri"/>
                <a:cs typeface="Calibri" panose="020F0502020204030204" pitchFamily="34" charset="0"/>
                <a:sym typeface="Calibri"/>
              </a:rPr>
              <a:t>(</a:t>
            </a:r>
            <a:r>
              <a:rPr lang="es-ES_tradnl" sz="1300" dirty="0" err="1">
                <a:solidFill>
                  <a:schemeClr val="dk1"/>
                </a:solidFill>
                <a:latin typeface="Calibri" panose="020F0502020204030204" pitchFamily="34" charset="0"/>
                <a:ea typeface="Calibri"/>
                <a:cs typeface="Calibri" panose="020F0502020204030204" pitchFamily="34" charset="0"/>
                <a:sym typeface="Calibri"/>
              </a:rPr>
              <a:t>Voysest</a:t>
            </a:r>
            <a:r>
              <a:rPr lang="es-ES_tradnl" sz="1300" dirty="0">
                <a:solidFill>
                  <a:schemeClr val="dk1"/>
                </a:solidFill>
                <a:latin typeface="Calibri" panose="020F0502020204030204" pitchFamily="34" charset="0"/>
                <a:ea typeface="Calibri"/>
                <a:cs typeface="Calibri" panose="020F0502020204030204" pitchFamily="34" charset="0"/>
                <a:sym typeface="Calibri"/>
              </a:rPr>
              <a:t>, Rómulo Edgar y </a:t>
            </a:r>
            <a:r>
              <a:rPr lang="es-ES_tradnl" sz="1300" dirty="0" err="1">
                <a:solidFill>
                  <a:schemeClr val="dk1"/>
                </a:solidFill>
                <a:latin typeface="Calibri" panose="020F0502020204030204" pitchFamily="34" charset="0"/>
                <a:ea typeface="Calibri"/>
                <a:cs typeface="Calibri" panose="020F0502020204030204" pitchFamily="34" charset="0"/>
                <a:sym typeface="Calibri"/>
              </a:rPr>
              <a:t>Vreca</a:t>
            </a:r>
            <a:r>
              <a:rPr lang="es-ES_tradnl" sz="1300" dirty="0">
                <a:solidFill>
                  <a:schemeClr val="dk1"/>
                </a:solidFill>
                <a:latin typeface="Calibri" panose="020F0502020204030204" pitchFamily="34" charset="0"/>
                <a:ea typeface="Calibri"/>
                <a:cs typeface="Calibri" panose="020F0502020204030204" pitchFamily="34" charset="0"/>
                <a:sym typeface="Calibri"/>
              </a:rPr>
              <a:t>, Rómulo Edgar (2009). Cadena de Abastecimiento-Gestión en Entornos Competitivos. Lima, Perú: UPC Ediciones.</a:t>
            </a:r>
          </a:p>
          <a:p>
            <a:pPr marR="0" lvl="0" algn="l" rtl="0">
              <a:spcBef>
                <a:spcPts val="0"/>
              </a:spcBef>
              <a:spcAft>
                <a:spcPts val="0"/>
              </a:spcAft>
              <a:buClr>
                <a:schemeClr val="dk1"/>
              </a:buClr>
              <a:buSzPts val="1500"/>
            </a:pPr>
            <a:endParaRPr lang="es-ES_tradnl" sz="1300" dirty="0">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1500"/>
            </a:pPr>
            <a:r>
              <a:rPr lang="es-ES_tradnl" sz="1300" dirty="0">
                <a:solidFill>
                  <a:schemeClr val="dk1"/>
                </a:solidFill>
                <a:latin typeface="Calibri" panose="020F0502020204030204" pitchFamily="34" charset="0"/>
                <a:ea typeface="Calibri"/>
                <a:cs typeface="Calibri" panose="020F0502020204030204" pitchFamily="34" charset="0"/>
                <a:sym typeface="Calibri"/>
              </a:rPr>
              <a:t>Carranza, Octavio. Logística-Mejores Prácticas en Latinoamérica. México DF, México: Thomson Editores.</a:t>
            </a:r>
          </a:p>
          <a:p>
            <a:pPr marR="0" lvl="0" algn="l" rtl="0">
              <a:spcBef>
                <a:spcPts val="0"/>
              </a:spcBef>
              <a:spcAft>
                <a:spcPts val="0"/>
              </a:spcAft>
              <a:buClr>
                <a:schemeClr val="dk1"/>
              </a:buClr>
              <a:buSzPts val="1500"/>
            </a:pPr>
            <a:endParaRPr lang="es-ES_tradnl" sz="1300" dirty="0">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1500"/>
            </a:pPr>
            <a:r>
              <a:rPr lang="es-ES_tradnl" sz="1300" dirty="0">
                <a:solidFill>
                  <a:schemeClr val="dk1"/>
                </a:solidFill>
                <a:latin typeface="Calibri" panose="020F0502020204030204" pitchFamily="34" charset="0"/>
                <a:ea typeface="Calibri"/>
                <a:cs typeface="Calibri" panose="020F0502020204030204" pitchFamily="34" charset="0"/>
                <a:sym typeface="Calibri"/>
              </a:rPr>
              <a:t> Mercado, S., Compras Principios y Aplicaciones, LIMUSA, 1991, p. 15.</a:t>
            </a:r>
          </a:p>
          <a:p>
            <a:pPr marR="0" lvl="0" algn="l" rtl="0">
              <a:spcBef>
                <a:spcPts val="0"/>
              </a:spcBef>
              <a:spcAft>
                <a:spcPts val="0"/>
              </a:spcAft>
              <a:buClr>
                <a:schemeClr val="dk1"/>
              </a:buClr>
              <a:buSzPts val="1500"/>
            </a:pPr>
            <a:endParaRPr lang="es-ES_tradnl" sz="1300" dirty="0">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1500"/>
            </a:pPr>
            <a:r>
              <a:rPr lang="es-ES_tradnl" sz="1300" dirty="0">
                <a:solidFill>
                  <a:schemeClr val="dk1"/>
                </a:solidFill>
                <a:latin typeface="Calibri" panose="020F0502020204030204" pitchFamily="34" charset="0"/>
                <a:ea typeface="Calibri"/>
                <a:cs typeface="Calibri" panose="020F0502020204030204" pitchFamily="34" charset="0"/>
                <a:sym typeface="Calibri"/>
              </a:rPr>
              <a:t> </a:t>
            </a:r>
            <a:r>
              <a:rPr lang="es-ES_tradnl" sz="1300" dirty="0" err="1">
                <a:solidFill>
                  <a:schemeClr val="dk1"/>
                </a:solidFill>
                <a:latin typeface="Calibri" panose="020F0502020204030204" pitchFamily="34" charset="0"/>
                <a:ea typeface="Calibri"/>
                <a:cs typeface="Calibri" panose="020F0502020204030204" pitchFamily="34" charset="0"/>
                <a:sym typeface="Calibri"/>
              </a:rPr>
              <a:t>Benaque</a:t>
            </a:r>
            <a:r>
              <a:rPr lang="es-ES_tradnl" sz="1300" dirty="0">
                <a:solidFill>
                  <a:schemeClr val="dk1"/>
                </a:solidFill>
                <a:latin typeface="Calibri" panose="020F0502020204030204" pitchFamily="34" charset="0"/>
                <a:ea typeface="Calibri"/>
                <a:cs typeface="Calibri" panose="020F0502020204030204" pitchFamily="34" charset="0"/>
                <a:sym typeface="Calibri"/>
              </a:rPr>
              <a:t> rojas, José Luis, Análisis de la Información de los Artículos Adquiridos por la Dirección de Compras para Controlar las Entradas y Salidas de los Productos, tesis  UNITEC, México 2000, p. 28.</a:t>
            </a:r>
          </a:p>
          <a:p>
            <a:pPr marR="0" lvl="0" algn="l" rtl="0">
              <a:spcBef>
                <a:spcPts val="0"/>
              </a:spcBef>
              <a:spcAft>
                <a:spcPts val="0"/>
              </a:spcAft>
              <a:buClr>
                <a:schemeClr val="dk1"/>
              </a:buClr>
              <a:buSzPts val="1500"/>
            </a:pPr>
            <a:endParaRPr lang="es-ES_tradnl" sz="1300" dirty="0">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1500"/>
            </a:pPr>
            <a:r>
              <a:rPr lang="es-ES_tradnl" sz="1300" dirty="0">
                <a:solidFill>
                  <a:schemeClr val="dk1"/>
                </a:solidFill>
                <a:latin typeface="Calibri" panose="020F0502020204030204" pitchFamily="34" charset="0"/>
                <a:ea typeface="Calibri"/>
                <a:cs typeface="Calibri" panose="020F0502020204030204" pitchFamily="34" charset="0"/>
                <a:sym typeface="Calibri"/>
              </a:rPr>
              <a:t>Carranza, Octavio. Logística-Mejores Prácticas en Latinoamérica. México DF, México: Thomson Editores.</a:t>
            </a:r>
          </a:p>
          <a:p>
            <a:pPr marR="0" lvl="0" algn="l" rtl="0">
              <a:spcBef>
                <a:spcPts val="0"/>
              </a:spcBef>
              <a:spcAft>
                <a:spcPts val="0"/>
              </a:spcAft>
              <a:buClr>
                <a:schemeClr val="dk1"/>
              </a:buClr>
              <a:buSzPts val="1500"/>
            </a:pPr>
            <a:endParaRPr lang="es-ES_tradnl" sz="1300" dirty="0">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1500"/>
            </a:pPr>
            <a:r>
              <a:rPr lang="es-ES_tradnl" sz="1300" dirty="0" err="1">
                <a:solidFill>
                  <a:schemeClr val="dk1"/>
                </a:solidFill>
                <a:latin typeface="Calibri" panose="020F0502020204030204" pitchFamily="34" charset="0"/>
                <a:ea typeface="Calibri"/>
                <a:cs typeface="Calibri" panose="020F0502020204030204" pitchFamily="34" charset="0"/>
                <a:sym typeface="Calibri"/>
              </a:rPr>
              <a:t>Voysest</a:t>
            </a:r>
            <a:r>
              <a:rPr lang="es-ES_tradnl" sz="1300" dirty="0">
                <a:solidFill>
                  <a:schemeClr val="dk1"/>
                </a:solidFill>
                <a:latin typeface="Calibri" panose="020F0502020204030204" pitchFamily="34" charset="0"/>
                <a:ea typeface="Calibri"/>
                <a:cs typeface="Calibri" panose="020F0502020204030204" pitchFamily="34" charset="0"/>
                <a:sym typeface="Calibri"/>
              </a:rPr>
              <a:t>, Rómulo Edgar y </a:t>
            </a:r>
            <a:r>
              <a:rPr lang="es-ES_tradnl" sz="1300" dirty="0" err="1">
                <a:solidFill>
                  <a:schemeClr val="dk1"/>
                </a:solidFill>
                <a:latin typeface="Calibri" panose="020F0502020204030204" pitchFamily="34" charset="0"/>
                <a:ea typeface="Calibri"/>
                <a:cs typeface="Calibri" panose="020F0502020204030204" pitchFamily="34" charset="0"/>
                <a:sym typeface="Calibri"/>
              </a:rPr>
              <a:t>Vreca</a:t>
            </a:r>
            <a:r>
              <a:rPr lang="es-ES_tradnl" sz="1300" dirty="0">
                <a:solidFill>
                  <a:schemeClr val="dk1"/>
                </a:solidFill>
                <a:latin typeface="Calibri" panose="020F0502020204030204" pitchFamily="34" charset="0"/>
                <a:ea typeface="Calibri"/>
                <a:cs typeface="Calibri" panose="020F0502020204030204" pitchFamily="34" charset="0"/>
                <a:sym typeface="Calibri"/>
              </a:rPr>
              <a:t>, Rómulo Edgar (2009). Cadena de Abastecimiento-Gestión en Entornos Competitivos. Lima, Perú: UPC Ediciones.</a:t>
            </a:r>
            <a:endParaRPr lang="es-ES_tradnl" sz="13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89FDC16E-B3CF-E544-86EF-1029361B6DFB}"/>
              </a:ext>
            </a:extLst>
          </p:cNvPr>
          <p:cNvPicPr>
            <a:picLocks noChangeAspect="1"/>
          </p:cNvPicPr>
          <p:nvPr/>
        </p:nvPicPr>
        <p:blipFill>
          <a:blip r:embed="rId3"/>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91C29254-81C9-7245-8DF6-E9133E6E09CA}"/>
              </a:ext>
            </a:extLst>
          </p:cNvPr>
          <p:cNvPicPr>
            <a:picLocks noChangeAspect="1"/>
          </p:cNvPicPr>
          <p:nvPr/>
        </p:nvPicPr>
        <p:blipFill>
          <a:blip r:embed="rId3"/>
          <a:stretch>
            <a:fillRect/>
          </a:stretch>
        </p:blipFill>
        <p:spPr>
          <a:xfrm>
            <a:off x="1008064" y="1746556"/>
            <a:ext cx="103867" cy="106967"/>
          </a:xfrm>
          <a:prstGeom prst="rect">
            <a:avLst/>
          </a:prstGeom>
        </p:spPr>
      </p:pic>
      <p:pic>
        <p:nvPicPr>
          <p:cNvPr id="9" name="Imagen 8">
            <a:extLst>
              <a:ext uri="{FF2B5EF4-FFF2-40B4-BE49-F238E27FC236}">
                <a16:creationId xmlns:a16="http://schemas.microsoft.com/office/drawing/2014/main" id="{73CEE5D4-8A99-F844-8555-279BD24B3923}"/>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0" name="Rectangle 5">
            <a:extLst>
              <a:ext uri="{FF2B5EF4-FFF2-40B4-BE49-F238E27FC236}">
                <a16:creationId xmlns:a16="http://schemas.microsoft.com/office/drawing/2014/main" id="{A8DEBACB-9721-0544-A874-876B8CE4E0C4}"/>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2" name="Imagen 11">
            <a:extLst>
              <a:ext uri="{FF2B5EF4-FFF2-40B4-BE49-F238E27FC236}">
                <a16:creationId xmlns:a16="http://schemas.microsoft.com/office/drawing/2014/main" id="{4B625E8F-9663-2D43-8659-B4C1D19DAD74}"/>
              </a:ext>
            </a:extLst>
          </p:cNvPr>
          <p:cNvPicPr>
            <a:picLocks noChangeAspect="1"/>
          </p:cNvPicPr>
          <p:nvPr/>
        </p:nvPicPr>
        <p:blipFill>
          <a:blip r:embed="rId3"/>
          <a:stretch>
            <a:fillRect/>
          </a:stretch>
        </p:blipFill>
        <p:spPr>
          <a:xfrm>
            <a:off x="1008064" y="2350369"/>
            <a:ext cx="103867" cy="106967"/>
          </a:xfrm>
          <a:prstGeom prst="rect">
            <a:avLst/>
          </a:prstGeom>
        </p:spPr>
      </p:pic>
      <p:pic>
        <p:nvPicPr>
          <p:cNvPr id="13" name="Imagen 12">
            <a:extLst>
              <a:ext uri="{FF2B5EF4-FFF2-40B4-BE49-F238E27FC236}">
                <a16:creationId xmlns:a16="http://schemas.microsoft.com/office/drawing/2014/main" id="{677D289E-C928-1A4C-BFA3-CDA2CDE5F1D3}"/>
              </a:ext>
            </a:extLst>
          </p:cNvPr>
          <p:cNvPicPr>
            <a:picLocks noChangeAspect="1"/>
          </p:cNvPicPr>
          <p:nvPr/>
        </p:nvPicPr>
        <p:blipFill>
          <a:blip r:embed="rId3"/>
          <a:stretch>
            <a:fillRect/>
          </a:stretch>
        </p:blipFill>
        <p:spPr>
          <a:xfrm>
            <a:off x="1008064" y="2756769"/>
            <a:ext cx="103867" cy="106967"/>
          </a:xfrm>
          <a:prstGeom prst="rect">
            <a:avLst/>
          </a:prstGeom>
        </p:spPr>
      </p:pic>
      <p:pic>
        <p:nvPicPr>
          <p:cNvPr id="14" name="Imagen 13">
            <a:extLst>
              <a:ext uri="{FF2B5EF4-FFF2-40B4-BE49-F238E27FC236}">
                <a16:creationId xmlns:a16="http://schemas.microsoft.com/office/drawing/2014/main" id="{DC169533-5D50-6F46-8098-8EA61416045B}"/>
              </a:ext>
            </a:extLst>
          </p:cNvPr>
          <p:cNvPicPr>
            <a:picLocks noChangeAspect="1"/>
          </p:cNvPicPr>
          <p:nvPr/>
        </p:nvPicPr>
        <p:blipFill>
          <a:blip r:embed="rId3"/>
          <a:stretch>
            <a:fillRect/>
          </a:stretch>
        </p:blipFill>
        <p:spPr>
          <a:xfrm>
            <a:off x="1008064" y="3537819"/>
            <a:ext cx="103867" cy="106967"/>
          </a:xfrm>
          <a:prstGeom prst="rect">
            <a:avLst/>
          </a:prstGeom>
        </p:spPr>
      </p:pic>
      <p:pic>
        <p:nvPicPr>
          <p:cNvPr id="15" name="Imagen 14">
            <a:extLst>
              <a:ext uri="{FF2B5EF4-FFF2-40B4-BE49-F238E27FC236}">
                <a16:creationId xmlns:a16="http://schemas.microsoft.com/office/drawing/2014/main" id="{94E03DE6-7792-4A4E-AA1D-A85F6EE7BA0C}"/>
              </a:ext>
            </a:extLst>
          </p:cNvPr>
          <p:cNvPicPr>
            <a:picLocks noChangeAspect="1"/>
          </p:cNvPicPr>
          <p:nvPr/>
        </p:nvPicPr>
        <p:blipFill>
          <a:blip r:embed="rId3"/>
          <a:stretch>
            <a:fillRect/>
          </a:stretch>
        </p:blipFill>
        <p:spPr>
          <a:xfrm>
            <a:off x="1008064" y="4135282"/>
            <a:ext cx="103867" cy="10696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E47DB63-5EB5-A941-A05A-AA07B1A74BC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163A42A7-ED01-B94C-90C0-71D36716B767}"/>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408045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60" name="Google Shape;60;p5"/>
          <p:cNvSpPr txBox="1"/>
          <p:nvPr/>
        </p:nvSpPr>
        <p:spPr>
          <a:xfrm>
            <a:off x="511340" y="925571"/>
            <a:ext cx="3881273" cy="3277820"/>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rgbClr val="262626"/>
                </a:solidFill>
                <a:latin typeface="Calibri"/>
                <a:ea typeface="Calibri"/>
                <a:cs typeface="Calibri"/>
                <a:sym typeface="Calibri"/>
              </a:rPr>
              <a:t>COMENTARIOS AL EJEMPLO</a:t>
            </a:r>
            <a:endParaRPr lang="es-ES_tradnl" sz="1600" dirty="0">
              <a:solidFill>
                <a:srgbClr val="262626"/>
              </a:solidFill>
              <a:latin typeface="Calibri"/>
              <a:ea typeface="Calibri"/>
              <a:cs typeface="Calibri"/>
              <a:sym typeface="Calibri"/>
            </a:endParaRPr>
          </a:p>
          <a:p>
            <a:pPr marL="0" marR="0" lvl="1" indent="0" algn="l" rtl="0">
              <a:spcBef>
                <a:spcPts val="0"/>
              </a:spcBef>
              <a:spcAft>
                <a:spcPts val="0"/>
              </a:spcAft>
              <a:buNone/>
            </a:pPr>
            <a:r>
              <a:rPr lang="es-ES_tradnl" sz="1600" b="0" i="0" u="none" strike="noStrike" cap="none" dirty="0">
                <a:solidFill>
                  <a:schemeClr val="dk1"/>
                </a:solidFill>
                <a:latin typeface="Calibri"/>
                <a:ea typeface="Calibri"/>
                <a:cs typeface="Calibri"/>
                <a:sym typeface="Calibri"/>
              </a:rPr>
              <a:t>El ejemplo de la botella de vino es muy útil más aún si se toma en cuenta lo que le ocurrió a un amigo que compró un vino a un vendedor que se le acercó en la calle, mi amigo vio las características tangibles, todo parecía muy normal y lo compró muy barato, cuando lo abrió en su casa se llevó una terrible sorpresa, el vino estaba adulterado.</a:t>
            </a:r>
            <a:endParaRPr lang="es-ES_tradnl" sz="1600" dirty="0"/>
          </a:p>
          <a:p>
            <a:pPr marL="185738" marR="0" lvl="1" indent="-84138" algn="l" rtl="0">
              <a:spcBef>
                <a:spcPts val="0"/>
              </a:spcBef>
              <a:spcAft>
                <a:spcPts val="0"/>
              </a:spcAft>
              <a:buClr>
                <a:schemeClr val="dk1"/>
              </a:buClr>
              <a:buSzPts val="1600"/>
              <a:buFont typeface="Arial"/>
              <a:buNone/>
            </a:pPr>
            <a:endParaRPr lang="es-ES_tradnl" sz="1600" b="1" i="0" u="none" strike="noStrike" cap="none" dirty="0">
              <a:solidFill>
                <a:srgbClr val="E5584B"/>
              </a:solidFill>
              <a:latin typeface="Calibri"/>
              <a:ea typeface="Calibri"/>
              <a:cs typeface="Calibri"/>
              <a:sym typeface="Calibri"/>
            </a:endParaRPr>
          </a:p>
          <a:p>
            <a:pPr marL="0" marR="0" lvl="1" indent="0" algn="l" rtl="0">
              <a:spcBef>
                <a:spcPts val="0"/>
              </a:spcBef>
              <a:spcAft>
                <a:spcPts val="0"/>
              </a:spcAft>
              <a:buNone/>
            </a:pPr>
            <a:r>
              <a:rPr lang="es-ES_tradnl" sz="1600" b="1" i="0" u="none" strike="noStrike" cap="none" dirty="0">
                <a:solidFill>
                  <a:srgbClr val="EE4639"/>
                </a:solidFill>
                <a:latin typeface="Calibri"/>
                <a:ea typeface="Calibri"/>
                <a:cs typeface="Calibri"/>
                <a:sym typeface="Calibri"/>
              </a:rPr>
              <a:t>“Error de mi amigo al comprarlo en un proveedor que no conocía y no daba las garantías del caso”</a:t>
            </a:r>
            <a:endParaRPr lang="es-ES_tradnl" sz="1600" dirty="0">
              <a:solidFill>
                <a:srgbClr val="EE4639"/>
              </a:solidFill>
            </a:endParaRPr>
          </a:p>
        </p:txBody>
      </p:sp>
      <p:sp>
        <p:nvSpPr>
          <p:cNvPr id="6" name="Rectangle 5">
            <a:extLst>
              <a:ext uri="{FF2B5EF4-FFF2-40B4-BE49-F238E27FC236}">
                <a16:creationId xmlns:a16="http://schemas.microsoft.com/office/drawing/2014/main" id="{31858EA8-FA09-9449-A231-D84B1FB1DE8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CARACTERÍSTICAS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65362472-B711-1041-8BA9-B9B8DAAB7B18}"/>
              </a:ext>
            </a:extLst>
          </p:cNvPr>
          <p:cNvPicPr>
            <a:picLocks noChangeAspect="1"/>
          </p:cNvPicPr>
          <p:nvPr/>
        </p:nvPicPr>
        <p:blipFill rotWithShape="1">
          <a:blip r:embed="rId3"/>
          <a:srcRect l="12322" r="14805"/>
          <a:stretch/>
        </p:blipFill>
        <p:spPr>
          <a:xfrm>
            <a:off x="4751387" y="925570"/>
            <a:ext cx="3924301" cy="32778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8" name="Google Shape;68;p6"/>
          <p:cNvSpPr txBox="1"/>
          <p:nvPr/>
        </p:nvSpPr>
        <p:spPr>
          <a:xfrm>
            <a:off x="511341" y="925571"/>
            <a:ext cx="4778210"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n-US" sz="1600" b="1" dirty="0">
                <a:solidFill>
                  <a:srgbClr val="262626"/>
                </a:solidFill>
                <a:latin typeface="Calibri"/>
                <a:ea typeface="Calibri"/>
                <a:cs typeface="Calibri"/>
                <a:sym typeface="Calibri"/>
              </a:rPr>
              <a:t>COMPONENTES DEL TIEMPO DEL CICLO DEL PEDIDO</a:t>
            </a:r>
            <a:endParaRPr sz="1600" b="1" dirty="0">
              <a:solidFill>
                <a:srgbClr val="E5584B"/>
              </a:solidFill>
              <a:latin typeface="Calibri"/>
              <a:ea typeface="Calibri"/>
              <a:cs typeface="Calibri"/>
              <a:sym typeface="Calibri"/>
            </a:endParaRPr>
          </a:p>
        </p:txBody>
      </p:sp>
      <p:sp>
        <p:nvSpPr>
          <p:cNvPr id="7" name="Rectangle 5">
            <a:extLst>
              <a:ext uri="{FF2B5EF4-FFF2-40B4-BE49-F238E27FC236}">
                <a16:creationId xmlns:a16="http://schemas.microsoft.com/office/drawing/2014/main" id="{E572020A-A7A5-FE49-9C9A-1C043BE2BA3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CARACTERÍSTICAS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8" name="Tabla 7">
            <a:extLst>
              <a:ext uri="{FF2B5EF4-FFF2-40B4-BE49-F238E27FC236}">
                <a16:creationId xmlns:a16="http://schemas.microsoft.com/office/drawing/2014/main" id="{90BCB395-AA99-E94A-A435-C7253BB488C1}"/>
              </a:ext>
            </a:extLst>
          </p:cNvPr>
          <p:cNvGraphicFramePr>
            <a:graphicFrameLocks noGrp="1"/>
          </p:cNvGraphicFramePr>
          <p:nvPr>
            <p:extLst>
              <p:ext uri="{D42A27DB-BD31-4B8C-83A1-F6EECF244321}">
                <p14:modId xmlns:p14="http://schemas.microsoft.com/office/powerpoint/2010/main" val="3075594041"/>
              </p:ext>
            </p:extLst>
          </p:nvPr>
        </p:nvGraphicFramePr>
        <p:xfrm>
          <a:off x="1363980" y="1582632"/>
          <a:ext cx="6416040" cy="2743200"/>
        </p:xfrm>
        <a:graphic>
          <a:graphicData uri="http://schemas.openxmlformats.org/drawingml/2006/table">
            <a:tbl>
              <a:tblPr bandRow="1">
                <a:tableStyleId>{5C22544A-7EE6-4342-B048-85BDC9FD1C3A}</a:tableStyleId>
              </a:tblPr>
              <a:tblGrid>
                <a:gridCol w="1251898">
                  <a:extLst>
                    <a:ext uri="{9D8B030D-6E8A-4147-A177-3AD203B41FA5}">
                      <a16:colId xmlns:a16="http://schemas.microsoft.com/office/drawing/2014/main" val="545526784"/>
                    </a:ext>
                  </a:extLst>
                </a:gridCol>
                <a:gridCol w="5164142">
                  <a:extLst>
                    <a:ext uri="{9D8B030D-6E8A-4147-A177-3AD203B41FA5}">
                      <a16:colId xmlns:a16="http://schemas.microsoft.com/office/drawing/2014/main" val="405171962"/>
                    </a:ext>
                  </a:extLst>
                </a:gridCol>
              </a:tblGrid>
              <a:tr h="370840">
                <a:tc>
                  <a:txBody>
                    <a:bodyPr/>
                    <a:lstStyle/>
                    <a:p>
                      <a:r>
                        <a:rPr lang="es-PE" sz="1200" b="1" dirty="0">
                          <a:latin typeface="Calibri" panose="020F0502020204030204" pitchFamily="34" charset="0"/>
                          <a:cs typeface="Calibri" panose="020F0502020204030204" pitchFamily="34" charset="0"/>
                        </a:rPr>
                        <a:t>Tiempo de transmisión </a:t>
                      </a:r>
                      <a:br>
                        <a:rPr lang="es-PE" sz="1200" b="1" dirty="0">
                          <a:latin typeface="Calibri" panose="020F0502020204030204" pitchFamily="34" charset="0"/>
                          <a:cs typeface="Calibri" panose="020F0502020204030204" pitchFamily="34" charset="0"/>
                        </a:rPr>
                      </a:br>
                      <a:r>
                        <a:rPr lang="es-PE" sz="1200" b="1" dirty="0">
                          <a:latin typeface="Calibri" panose="020F0502020204030204" pitchFamily="34" charset="0"/>
                          <a:cs typeface="Calibri" panose="020F0502020204030204" pitchFamily="34" charset="0"/>
                        </a:rPr>
                        <a:t>del Pedido</a:t>
                      </a:r>
                    </a:p>
                  </a:txBody>
                  <a:tcP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FD7C1"/>
                    </a:solidFill>
                  </a:tcPr>
                </a:tc>
                <a:tc>
                  <a:txBody>
                    <a:bodyPr/>
                    <a:lstStyle/>
                    <a:p>
                      <a:r>
                        <a:rPr lang="es-PE" sz="1200" dirty="0">
                          <a:latin typeface="Calibri" panose="020F0502020204030204" pitchFamily="34" charset="0"/>
                          <a:cs typeface="Calibri" panose="020F0502020204030204" pitchFamily="34" charset="0"/>
                        </a:rPr>
                        <a:t>Depende del método de comunicación del pedido (internet, teléfono, personalmente, etc.)</a:t>
                      </a:r>
                    </a:p>
                    <a:p>
                      <a:r>
                        <a:rPr lang="es-PE" sz="1200" dirty="0">
                          <a:latin typeface="Calibri" panose="020F0502020204030204" pitchFamily="34" charset="0"/>
                          <a:cs typeface="Calibri" panose="020F0502020204030204" pitchFamily="34" charset="0"/>
                        </a:rPr>
                        <a:t>Tiempo en que el pedido está en el canal de transmisión y el tiempo en que es retenido por el área de Ventas.</a:t>
                      </a:r>
                    </a:p>
                  </a:txBody>
                  <a:tcP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FD7C1"/>
                    </a:solidFill>
                  </a:tcPr>
                </a:tc>
                <a:extLst>
                  <a:ext uri="{0D108BD9-81ED-4DB2-BD59-A6C34878D82A}">
                    <a16:rowId xmlns:a16="http://schemas.microsoft.com/office/drawing/2014/main" val="1361225446"/>
                  </a:ext>
                </a:extLst>
              </a:tr>
              <a:tr h="370840">
                <a:tc>
                  <a:txBody>
                    <a:bodyPr/>
                    <a:lstStyle/>
                    <a:p>
                      <a:r>
                        <a:rPr lang="es-PE" sz="1200" b="1" dirty="0">
                          <a:latin typeface="Calibri" panose="020F0502020204030204" pitchFamily="34" charset="0"/>
                          <a:cs typeface="Calibri" panose="020F0502020204030204" pitchFamily="34" charset="0"/>
                        </a:rPr>
                        <a:t>Tiempo de procesamiento </a:t>
                      </a:r>
                      <a:br>
                        <a:rPr lang="es-PE" sz="1200" b="1" dirty="0">
                          <a:latin typeface="Calibri" panose="020F0502020204030204" pitchFamily="34" charset="0"/>
                          <a:cs typeface="Calibri" panose="020F0502020204030204" pitchFamily="34" charset="0"/>
                        </a:rPr>
                      </a:br>
                      <a:r>
                        <a:rPr lang="es-PE" sz="1200" b="1" dirty="0">
                          <a:latin typeface="Calibri" panose="020F0502020204030204" pitchFamily="34" charset="0"/>
                          <a:cs typeface="Calibri" panose="020F0502020204030204" pitchFamily="34" charset="0"/>
                        </a:rPr>
                        <a:t>del Pedido</a:t>
                      </a:r>
                    </a:p>
                  </a:txBody>
                  <a:tcP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Preparación de documentos de envío, actualización de inventarios, autorización del crédito, verificación del pedido, comunicación con cliente, difusión de información del pedido a otras áreas.</a:t>
                      </a:r>
                    </a:p>
                  </a:txBody>
                  <a:tcP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solidFill>
                  </a:tcPr>
                </a:tc>
                <a:extLst>
                  <a:ext uri="{0D108BD9-81ED-4DB2-BD59-A6C34878D82A}">
                    <a16:rowId xmlns:a16="http://schemas.microsoft.com/office/drawing/2014/main" val="2992478607"/>
                  </a:ext>
                </a:extLst>
              </a:tr>
              <a:tr h="370840">
                <a:tc>
                  <a:txBody>
                    <a:bodyPr/>
                    <a:lstStyle/>
                    <a:p>
                      <a:r>
                        <a:rPr lang="es-PE" sz="1200" b="1" dirty="0">
                          <a:latin typeface="Calibri" panose="020F0502020204030204" pitchFamily="34" charset="0"/>
                          <a:cs typeface="Calibri" panose="020F0502020204030204" pitchFamily="34" charset="0"/>
                        </a:rPr>
                        <a:t>Tiempo de elaboración </a:t>
                      </a:r>
                      <a:br>
                        <a:rPr lang="es-PE" sz="1200" b="1" dirty="0">
                          <a:latin typeface="Calibri" panose="020F0502020204030204" pitchFamily="34" charset="0"/>
                          <a:cs typeface="Calibri" panose="020F0502020204030204" pitchFamily="34" charset="0"/>
                        </a:rPr>
                      </a:br>
                      <a:r>
                        <a:rPr lang="es-PE" sz="1200" b="1" dirty="0">
                          <a:latin typeface="Calibri" panose="020F0502020204030204" pitchFamily="34" charset="0"/>
                          <a:cs typeface="Calibri" panose="020F0502020204030204" pitchFamily="34" charset="0"/>
                        </a:rPr>
                        <a:t>del Pedido</a:t>
                      </a:r>
                    </a:p>
                  </a:txBody>
                  <a:tcP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FD7C1"/>
                    </a:solidFill>
                  </a:tcPr>
                </a:tc>
                <a:tc>
                  <a:txBody>
                    <a:bodyPr/>
                    <a:lstStyle/>
                    <a:p>
                      <a:r>
                        <a:rPr lang="es-PE" sz="1200" dirty="0">
                          <a:latin typeface="Calibri" panose="020F0502020204030204" pitchFamily="34" charset="0"/>
                          <a:cs typeface="Calibri" panose="020F0502020204030204" pitchFamily="34" charset="0"/>
                        </a:rPr>
                        <a:t>Implica las actividades de recojo de materiales, preparación del pedido y de envío al área de almacén y despacho.</a:t>
                      </a:r>
                    </a:p>
                  </a:txBody>
                  <a:tcP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FD7C1"/>
                    </a:solidFill>
                  </a:tcPr>
                </a:tc>
                <a:extLst>
                  <a:ext uri="{0D108BD9-81ED-4DB2-BD59-A6C34878D82A}">
                    <a16:rowId xmlns:a16="http://schemas.microsoft.com/office/drawing/2014/main" val="2637139725"/>
                  </a:ext>
                </a:extLst>
              </a:tr>
              <a:tr h="370840">
                <a:tc>
                  <a:txBody>
                    <a:bodyPr/>
                    <a:lstStyle/>
                    <a:p>
                      <a:r>
                        <a:rPr lang="es-PE" sz="1200" b="1" dirty="0">
                          <a:latin typeface="Calibri" panose="020F0502020204030204" pitchFamily="34" charset="0"/>
                          <a:cs typeface="Calibri" panose="020F0502020204030204" pitchFamily="34" charset="0"/>
                        </a:rPr>
                        <a:t>Tiempo de entrega del Pedido</a:t>
                      </a:r>
                    </a:p>
                  </a:txBody>
                  <a:tcP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Tiempo de entrega desde el almacén, tiempo de envío desde el área de elaboración del producto y tiempo de procesamiento del envío al cliente.</a:t>
                      </a:r>
                    </a:p>
                  </a:txBody>
                  <a:tcP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solidFill>
                  </a:tcPr>
                </a:tc>
                <a:extLst>
                  <a:ext uri="{0D108BD9-81ED-4DB2-BD59-A6C34878D82A}">
                    <a16:rowId xmlns:a16="http://schemas.microsoft.com/office/drawing/2014/main" val="71566583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7"/>
          <p:cNvSpPr txBox="1"/>
          <p:nvPr/>
        </p:nvSpPr>
        <p:spPr>
          <a:xfrm>
            <a:off x="511340" y="925571"/>
            <a:ext cx="8164347" cy="247760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rgbClr val="262626"/>
                </a:solidFill>
                <a:latin typeface="Calibri"/>
                <a:ea typeface="Calibri"/>
                <a:cs typeface="Calibri"/>
                <a:sym typeface="Calibri"/>
              </a:rPr>
              <a:t>IMPORTANTE:</a:t>
            </a:r>
            <a:endParaRPr lang="es-ES_tradnl" dirty="0"/>
          </a:p>
          <a:p>
            <a:pPr marL="185738" marR="0" lvl="0" indent="-174625" algn="l" rtl="0">
              <a:spcBef>
                <a:spcPts val="0"/>
              </a:spcBef>
              <a:spcAft>
                <a:spcPts val="0"/>
              </a:spcAft>
              <a:buClr>
                <a:schemeClr val="dk1"/>
              </a:buClr>
              <a:buSzPct val="100000"/>
              <a:buFont typeface="Arial"/>
              <a:buChar char="•"/>
            </a:pPr>
            <a:r>
              <a:rPr lang="es-ES_tradnl" dirty="0">
                <a:solidFill>
                  <a:schemeClr val="dk1"/>
                </a:solidFill>
                <a:latin typeface="Calibri"/>
                <a:ea typeface="Calibri"/>
                <a:cs typeface="Calibri"/>
                <a:sym typeface="Calibri"/>
              </a:rPr>
              <a:t>Para una empresa es importante conocer su ciclo de pedido y sus tiempos, esto le permite ser más competitiva y poder ofrecer a sus clientes tiempos que podrá cumplir.</a:t>
            </a:r>
            <a:endParaRPr lang="es-ES_tradnl" dirty="0"/>
          </a:p>
          <a:p>
            <a:pPr marL="185738" marR="0" lvl="0" indent="-174625" algn="l" rtl="0">
              <a:spcBef>
                <a:spcPts val="0"/>
              </a:spcBef>
              <a:spcAft>
                <a:spcPts val="0"/>
              </a:spcAft>
              <a:buClr>
                <a:schemeClr val="dk1"/>
              </a:buClr>
              <a:buSzPct val="100000"/>
              <a:buFont typeface="Arial"/>
              <a:buChar char="•"/>
            </a:pPr>
            <a:r>
              <a:rPr lang="es-ES_tradnl" dirty="0">
                <a:solidFill>
                  <a:schemeClr val="dk1"/>
                </a:solidFill>
                <a:latin typeface="Calibri"/>
                <a:ea typeface="Calibri"/>
                <a:cs typeface="Calibri"/>
                <a:sym typeface="Calibri"/>
              </a:rPr>
              <a:t>Imagina si Pizza </a:t>
            </a:r>
            <a:r>
              <a:rPr lang="es-ES_tradnl" dirty="0" err="1">
                <a:solidFill>
                  <a:schemeClr val="dk1"/>
                </a:solidFill>
                <a:latin typeface="Calibri"/>
                <a:ea typeface="Calibri"/>
                <a:cs typeface="Calibri"/>
                <a:sym typeface="Calibri"/>
              </a:rPr>
              <a:t>Hut</a:t>
            </a:r>
            <a:r>
              <a:rPr lang="es-ES_tradnl" dirty="0">
                <a:solidFill>
                  <a:schemeClr val="dk1"/>
                </a:solidFill>
                <a:latin typeface="Calibri"/>
                <a:ea typeface="Calibri"/>
                <a:cs typeface="Calibri"/>
                <a:sym typeface="Calibri"/>
              </a:rPr>
              <a:t> o Papa Johns no conocieran sus tiempos de ciclo de pedido, seguramente no ofrecerían 30 minutos o gratis.</a:t>
            </a:r>
            <a:endParaRPr lang="es-ES_tradnl" dirty="0"/>
          </a:p>
          <a:p>
            <a:pPr marL="185738" marR="0" lvl="0" indent="-174625" algn="l" rtl="0">
              <a:spcBef>
                <a:spcPts val="0"/>
              </a:spcBef>
              <a:spcAft>
                <a:spcPts val="0"/>
              </a:spcAft>
              <a:buClr>
                <a:schemeClr val="dk1"/>
              </a:buClr>
              <a:buSzPct val="100000"/>
              <a:buFont typeface="Arial"/>
              <a:buChar char="•"/>
            </a:pPr>
            <a:r>
              <a:rPr lang="es-ES_tradnl" dirty="0">
                <a:solidFill>
                  <a:schemeClr val="dk1"/>
                </a:solidFill>
                <a:latin typeface="Calibri"/>
                <a:ea typeface="Calibri"/>
                <a:cs typeface="Calibri"/>
                <a:sym typeface="Calibri"/>
              </a:rPr>
              <a:t>Para el cliente también es importante conocer estos tiempos para no ser sorprendidos o hacer estimaciones incorrectas.</a:t>
            </a:r>
            <a:endParaRPr lang="es-ES_tradnl" dirty="0"/>
          </a:p>
          <a:p>
            <a:pPr marL="185738" marR="0" lvl="0" indent="-174625" algn="l" rtl="0">
              <a:spcBef>
                <a:spcPts val="0"/>
              </a:spcBef>
              <a:spcAft>
                <a:spcPts val="0"/>
              </a:spcAft>
              <a:buClr>
                <a:schemeClr val="dk1"/>
              </a:buClr>
              <a:buSzPct val="100000"/>
              <a:buFont typeface="Arial"/>
              <a:buChar char="•"/>
            </a:pPr>
            <a:r>
              <a:rPr lang="es-ES_tradnl" dirty="0">
                <a:solidFill>
                  <a:schemeClr val="dk1"/>
                </a:solidFill>
                <a:latin typeface="Calibri"/>
                <a:ea typeface="Calibri"/>
                <a:cs typeface="Calibri"/>
                <a:sym typeface="Calibri"/>
              </a:rPr>
              <a:t>Cuando una empresa le ofrece un tiempo de entrega a otra es importante que se cumpla ya que al igual que nosotros, las empresas programan sus actividades y un incumplimiento podría afectarlas negativamente.</a:t>
            </a:r>
            <a:endParaRPr lang="es-ES_tradnl" dirty="0"/>
          </a:p>
          <a:p>
            <a:pPr marL="185738" marR="0" lvl="0" indent="-174625" algn="l" rtl="0">
              <a:spcBef>
                <a:spcPts val="0"/>
              </a:spcBef>
              <a:spcAft>
                <a:spcPts val="0"/>
              </a:spcAft>
              <a:buClr>
                <a:schemeClr val="dk1"/>
              </a:buClr>
              <a:buSzPct val="100000"/>
              <a:buFont typeface="Arial"/>
              <a:buChar char="•"/>
            </a:pPr>
            <a:r>
              <a:rPr lang="es-ES_tradnl" dirty="0">
                <a:solidFill>
                  <a:schemeClr val="dk1"/>
                </a:solidFill>
                <a:latin typeface="Calibri"/>
                <a:ea typeface="Calibri"/>
                <a:cs typeface="Calibri"/>
                <a:sym typeface="Calibri"/>
              </a:rPr>
              <a:t>Los tiempos del ciclo de pedido serán de acuerdo a la situación específica </a:t>
            </a:r>
            <a:r>
              <a:rPr lang="es-ES_tradnl" b="1" dirty="0">
                <a:solidFill>
                  <a:srgbClr val="EE4639"/>
                </a:solidFill>
                <a:latin typeface="Calibri"/>
                <a:ea typeface="Calibri"/>
                <a:cs typeface="Calibri"/>
                <a:sym typeface="Calibri"/>
              </a:rPr>
              <a:t>(no es lo mismo pedir una pizza que mandar a fabricar unas máquinas a un proveedor en China).</a:t>
            </a:r>
            <a:endParaRPr lang="es-ES_tradnl" dirty="0">
              <a:solidFill>
                <a:srgbClr val="EE4639"/>
              </a:solidFill>
            </a:endParaRPr>
          </a:p>
        </p:txBody>
      </p:sp>
      <p:sp>
        <p:nvSpPr>
          <p:cNvPr id="7" name="Rectangle 5">
            <a:extLst>
              <a:ext uri="{FF2B5EF4-FFF2-40B4-BE49-F238E27FC236}">
                <a16:creationId xmlns:a16="http://schemas.microsoft.com/office/drawing/2014/main" id="{B4D299A9-09CF-2E42-8370-1075F2A5009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CARACTERÍSTICAS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0BA5A54A-F0F2-BD45-BD2C-EEA783497081}"/>
              </a:ext>
            </a:extLst>
          </p:cNvPr>
          <p:cNvGrpSpPr/>
          <p:nvPr/>
        </p:nvGrpSpPr>
        <p:grpSpPr>
          <a:xfrm>
            <a:off x="2757263" y="3924376"/>
            <a:ext cx="5070189" cy="835951"/>
            <a:chOff x="3401998" y="4263337"/>
            <a:chExt cx="4317062" cy="711779"/>
          </a:xfrm>
        </p:grpSpPr>
        <p:pic>
          <p:nvPicPr>
            <p:cNvPr id="9" name="Imagen 8">
              <a:extLst>
                <a:ext uri="{FF2B5EF4-FFF2-40B4-BE49-F238E27FC236}">
                  <a16:creationId xmlns:a16="http://schemas.microsoft.com/office/drawing/2014/main" id="{601BDF6B-1E73-5B47-9D5E-78E69EA4D611}"/>
                </a:ext>
              </a:extLst>
            </p:cNvPr>
            <p:cNvPicPr>
              <a:picLocks noChangeAspect="1"/>
            </p:cNvPicPr>
            <p:nvPr/>
          </p:nvPicPr>
          <p:blipFill>
            <a:blip r:embed="rId3"/>
            <a:stretch>
              <a:fillRect/>
            </a:stretch>
          </p:blipFill>
          <p:spPr>
            <a:xfrm>
              <a:off x="3401998" y="4320198"/>
              <a:ext cx="1373091" cy="598057"/>
            </a:xfrm>
            <a:prstGeom prst="rect">
              <a:avLst/>
            </a:prstGeom>
          </p:spPr>
        </p:pic>
        <p:pic>
          <p:nvPicPr>
            <p:cNvPr id="10" name="Imagen 9">
              <a:extLst>
                <a:ext uri="{FF2B5EF4-FFF2-40B4-BE49-F238E27FC236}">
                  <a16:creationId xmlns:a16="http://schemas.microsoft.com/office/drawing/2014/main" id="{6A7780C2-0C11-A847-B6AC-979691B6D289}"/>
                </a:ext>
              </a:extLst>
            </p:cNvPr>
            <p:cNvPicPr>
              <a:picLocks noChangeAspect="1"/>
            </p:cNvPicPr>
            <p:nvPr/>
          </p:nvPicPr>
          <p:blipFill>
            <a:blip r:embed="rId4"/>
            <a:stretch>
              <a:fillRect/>
            </a:stretch>
          </p:blipFill>
          <p:spPr>
            <a:xfrm>
              <a:off x="5050735" y="4311682"/>
              <a:ext cx="1449125" cy="615088"/>
            </a:xfrm>
            <a:prstGeom prst="rect">
              <a:avLst/>
            </a:prstGeom>
            <a:solidFill>
              <a:schemeClr val="bg1"/>
            </a:solidFill>
          </p:spPr>
        </p:pic>
        <p:pic>
          <p:nvPicPr>
            <p:cNvPr id="12" name="Picture 8">
              <a:extLst>
                <a:ext uri="{FF2B5EF4-FFF2-40B4-BE49-F238E27FC236}">
                  <a16:creationId xmlns:a16="http://schemas.microsoft.com/office/drawing/2014/main" id="{EDAFE0F7-24A8-B347-8DBA-E613B97C05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836" r="99"/>
            <a:stretch/>
          </p:blipFill>
          <p:spPr bwMode="auto">
            <a:xfrm>
              <a:off x="6633210" y="4263337"/>
              <a:ext cx="1085850" cy="71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Imagen 2">
            <a:extLst>
              <a:ext uri="{FF2B5EF4-FFF2-40B4-BE49-F238E27FC236}">
                <a16:creationId xmlns:a16="http://schemas.microsoft.com/office/drawing/2014/main" id="{F47037FF-C408-6249-AD2F-4BCEE30DE5AB}"/>
              </a:ext>
            </a:extLst>
          </p:cNvPr>
          <p:cNvPicPr>
            <a:picLocks noChangeAspect="1"/>
          </p:cNvPicPr>
          <p:nvPr/>
        </p:nvPicPr>
        <p:blipFill>
          <a:blip r:embed="rId6"/>
          <a:stretch>
            <a:fillRect/>
          </a:stretch>
        </p:blipFill>
        <p:spPr>
          <a:xfrm>
            <a:off x="1126816" y="3991157"/>
            <a:ext cx="1306714" cy="702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3" name="Imagen 2">
            <a:extLst>
              <a:ext uri="{FF2B5EF4-FFF2-40B4-BE49-F238E27FC236}">
                <a16:creationId xmlns:a16="http://schemas.microsoft.com/office/drawing/2014/main" id="{4D181909-78F8-0540-A78F-2B5B05E9978A}"/>
              </a:ext>
            </a:extLst>
          </p:cNvPr>
          <p:cNvPicPr>
            <a:picLocks noChangeAspect="1"/>
          </p:cNvPicPr>
          <p:nvPr/>
        </p:nvPicPr>
        <p:blipFill>
          <a:blip r:embed="rId3"/>
          <a:stretch>
            <a:fillRect/>
          </a:stretch>
        </p:blipFill>
        <p:spPr>
          <a:xfrm>
            <a:off x="5079024" y="925571"/>
            <a:ext cx="3266775" cy="1941464"/>
          </a:xfrm>
          <a:prstGeom prst="rect">
            <a:avLst/>
          </a:prstGeom>
          <a:ln w="12700">
            <a:solidFill>
              <a:schemeClr val="bg1">
                <a:lumMod val="75000"/>
              </a:schemeClr>
            </a:solidFill>
          </a:ln>
        </p:spPr>
      </p:pic>
      <p:sp>
        <p:nvSpPr>
          <p:cNvPr id="87" name="Google Shape;87;p8"/>
          <p:cNvSpPr txBox="1"/>
          <p:nvPr/>
        </p:nvSpPr>
        <p:spPr>
          <a:xfrm>
            <a:off x="511341" y="925571"/>
            <a:ext cx="3881272" cy="180049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_tradnl" sz="1600" b="1" dirty="0">
                <a:solidFill>
                  <a:srgbClr val="262626"/>
                </a:solidFill>
                <a:latin typeface="Calibri"/>
                <a:ea typeface="Calibri"/>
                <a:cs typeface="Calibri"/>
                <a:sym typeface="Calibri"/>
              </a:rPr>
              <a:t>TRANSMISIÓN DEL PEDIDO</a:t>
            </a:r>
            <a:endParaRPr lang="es-ES_tradnl" dirty="0"/>
          </a:p>
          <a:p>
            <a:pPr marL="185738" marR="0" lvl="0" indent="-17462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Consiste en transmitir la información del pedido desde su punto de origen hasta el lugar donde pueda manejarse su entrada.</a:t>
            </a:r>
            <a:endParaRPr lang="es-ES_tradnl" dirty="0"/>
          </a:p>
          <a:p>
            <a:pPr marL="185738" marR="0" lvl="0" indent="-73025"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85738" marR="0" lvl="0" indent="-174625"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La transmisión del pedido se realiza de dos formas: manual y electrónica.</a:t>
            </a:r>
            <a:endParaRPr lang="es-ES_tradnl" dirty="0"/>
          </a:p>
        </p:txBody>
      </p:sp>
      <p:pic>
        <p:nvPicPr>
          <p:cNvPr id="90" name="Google Shape;90;p8"/>
          <p:cNvPicPr preferRelativeResize="0"/>
          <p:nvPr/>
        </p:nvPicPr>
        <p:blipFill rotWithShape="1">
          <a:blip r:embed="rId4">
            <a:alphaModFix/>
          </a:blip>
          <a:srcRect/>
          <a:stretch/>
        </p:blipFill>
        <p:spPr>
          <a:xfrm>
            <a:off x="1308588" y="3131683"/>
            <a:ext cx="3084025" cy="1981504"/>
          </a:xfrm>
          <a:prstGeom prst="rect">
            <a:avLst/>
          </a:prstGeom>
          <a:noFill/>
          <a:ln>
            <a:solidFill>
              <a:schemeClr val="bg1">
                <a:lumMod val="65000"/>
              </a:schemeClr>
            </a:solidFill>
          </a:ln>
        </p:spPr>
      </p:pic>
      <p:sp>
        <p:nvSpPr>
          <p:cNvPr id="8" name="Rectangle 5">
            <a:extLst>
              <a:ext uri="{FF2B5EF4-FFF2-40B4-BE49-F238E27FC236}">
                <a16:creationId xmlns:a16="http://schemas.microsoft.com/office/drawing/2014/main" id="{E978B690-A114-A44D-8FBA-8024FE07419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CARACTERÍSTICAS DE LOS PEDIDOS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3" name="Rectángulo redondeado 12">
            <a:extLst>
              <a:ext uri="{FF2B5EF4-FFF2-40B4-BE49-F238E27FC236}">
                <a16:creationId xmlns:a16="http://schemas.microsoft.com/office/drawing/2014/main" id="{CD542913-71D0-7145-A8C6-EBCD60D04547}"/>
              </a:ext>
            </a:extLst>
          </p:cNvPr>
          <p:cNvSpPr/>
          <p:nvPr/>
        </p:nvSpPr>
        <p:spPr>
          <a:xfrm>
            <a:off x="5079025" y="3042035"/>
            <a:ext cx="3314891" cy="2058728"/>
          </a:xfrm>
          <a:prstGeom prst="roundRect">
            <a:avLst>
              <a:gd name="adj" fmla="val 2474"/>
            </a:avLst>
          </a:prstGeom>
          <a:solidFill>
            <a:srgbClr val="FCD7D5"/>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36000" rtlCol="0" anchor="t"/>
          <a:lstStyle/>
          <a:p>
            <a:pPr algn="ctr"/>
            <a:r>
              <a:rPr lang="es-ES_tradnl" b="1" i="1" dirty="0">
                <a:solidFill>
                  <a:schemeClr val="tx1"/>
                </a:solidFill>
                <a:latin typeface="Calibri" panose="020F0502020204030204" pitchFamily="34" charset="0"/>
                <a:cs typeface="Calibri" panose="020F0502020204030204" pitchFamily="34" charset="0"/>
              </a:rPr>
              <a:t>Requerimiento de Pasaje de Avión</a:t>
            </a:r>
          </a:p>
          <a:p>
            <a:pPr algn="ctr"/>
            <a:r>
              <a:rPr lang="es-ES_tradnl" b="1" i="1" dirty="0">
                <a:solidFill>
                  <a:schemeClr val="tx1"/>
                </a:solidFill>
                <a:latin typeface="Calibri" panose="020F0502020204030204" pitchFamily="34" charset="0"/>
                <a:cs typeface="Calibri" panose="020F0502020204030204" pitchFamily="34" charset="0"/>
              </a:rPr>
              <a:t>mediante Página Web</a:t>
            </a:r>
          </a:p>
          <a:p>
            <a:pPr algn="ctr"/>
            <a:endParaRPr lang="es-ES_tradnl" sz="1200" b="1" i="1" dirty="0">
              <a:solidFill>
                <a:schemeClr val="tx1"/>
              </a:solidFill>
              <a:latin typeface="Calibri" panose="020F0502020204030204" pitchFamily="34" charset="0"/>
              <a:cs typeface="Calibri" panose="020F0502020204030204" pitchFamily="34" charset="0"/>
            </a:endParaRPr>
          </a:p>
          <a:p>
            <a:pPr algn="ctr"/>
            <a:r>
              <a:rPr lang="es-ES_tradnl" sz="1200" b="1" i="1" dirty="0">
                <a:solidFill>
                  <a:schemeClr val="tx1"/>
                </a:solidFill>
                <a:latin typeface="Calibri" panose="020F0502020204030204" pitchFamily="34" charset="0"/>
                <a:cs typeface="Calibri" panose="020F0502020204030204" pitchFamily="34" charset="0"/>
              </a:rPr>
              <a:t>Antes para comprar un pasaje, el cliente </a:t>
            </a:r>
            <a:br>
              <a:rPr lang="es-ES_tradnl" sz="1200" b="1" i="1" dirty="0">
                <a:solidFill>
                  <a:schemeClr val="tx1"/>
                </a:solidFill>
                <a:latin typeface="Calibri" panose="020F0502020204030204" pitchFamily="34" charset="0"/>
                <a:cs typeface="Calibri" panose="020F0502020204030204" pitchFamily="34" charset="0"/>
              </a:rPr>
            </a:br>
            <a:r>
              <a:rPr lang="es-ES_tradnl" sz="1200" b="1" i="1" dirty="0">
                <a:solidFill>
                  <a:schemeClr val="tx1"/>
                </a:solidFill>
                <a:latin typeface="Calibri" panose="020F0502020204030204" pitchFamily="34" charset="0"/>
                <a:cs typeface="Calibri" panose="020F0502020204030204" pitchFamily="34" charset="0"/>
              </a:rPr>
              <a:t>debía acercarse a la agencia; hoy se hace rápidamente por internet.</a:t>
            </a:r>
          </a:p>
          <a:p>
            <a:pPr algn="ctr"/>
            <a:endParaRPr lang="es-ES_tradnl" sz="1200" b="1" i="1" dirty="0">
              <a:solidFill>
                <a:schemeClr val="tx1"/>
              </a:solidFill>
              <a:latin typeface="Calibri" panose="020F0502020204030204" pitchFamily="34" charset="0"/>
              <a:cs typeface="Calibri" panose="020F0502020204030204" pitchFamily="34" charset="0"/>
            </a:endParaRPr>
          </a:p>
          <a:p>
            <a:pPr algn="ctr"/>
            <a:r>
              <a:rPr lang="es-ES_tradnl" sz="1200" b="1" i="1" dirty="0">
                <a:solidFill>
                  <a:srgbClr val="EE4639"/>
                </a:solidFill>
                <a:latin typeface="Calibri" panose="020F0502020204030204" pitchFamily="34" charset="0"/>
                <a:cs typeface="Calibri" panose="020F0502020204030204" pitchFamily="34" charset="0"/>
              </a:rPr>
              <a:t>RECUERDA: LA IDEA ES REDUCIR LOS </a:t>
            </a:r>
            <a:br>
              <a:rPr lang="es-ES_tradnl" sz="1200" b="1" i="1" dirty="0">
                <a:solidFill>
                  <a:srgbClr val="EE4639"/>
                </a:solidFill>
                <a:latin typeface="Calibri" panose="020F0502020204030204" pitchFamily="34" charset="0"/>
                <a:cs typeface="Calibri" panose="020F0502020204030204" pitchFamily="34" charset="0"/>
              </a:rPr>
            </a:br>
            <a:r>
              <a:rPr lang="es-ES_tradnl" sz="1200" b="1" i="1" dirty="0">
                <a:solidFill>
                  <a:srgbClr val="EE4639"/>
                </a:solidFill>
                <a:latin typeface="Calibri" panose="020F0502020204030204" pitchFamily="34" charset="0"/>
                <a:cs typeface="Calibri" panose="020F0502020204030204" pitchFamily="34" charset="0"/>
              </a:rPr>
              <a:t>TIEMPOS DEL CICLO DE PEDIDO.</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1017</TotalTime>
  <Words>3398</Words>
  <Application>Microsoft Office PowerPoint</Application>
  <PresentationFormat>Presentación en pantalla (16:10)</PresentationFormat>
  <Paragraphs>431</Paragraphs>
  <Slides>56</Slides>
  <Notes>52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56</vt:i4>
      </vt:variant>
    </vt:vector>
  </HeadingPairs>
  <TitlesOfParts>
    <vt:vector size="63" baseType="lpstr">
      <vt:lpstr>Arial</vt:lpstr>
      <vt:lpstr>Calibri</vt:lpstr>
      <vt:lpstr>Graphik Bold</vt:lpstr>
      <vt:lpstr>Graphik Regular</vt:lpstr>
      <vt:lpstr>Graphik-Medium</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ISIL</dc:creator>
  <cp:lastModifiedBy>Rosa Maria Muñoz Mendo</cp:lastModifiedBy>
  <cp:revision>178</cp:revision>
  <dcterms:created xsi:type="dcterms:W3CDTF">2016-10-06T14:52:02Z</dcterms:created>
  <dcterms:modified xsi:type="dcterms:W3CDTF">2024-08-09T15:47:16Z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